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18" r:id="rId2"/>
    <p:sldId id="263" r:id="rId3"/>
    <p:sldId id="370" r:id="rId4"/>
    <p:sldId id="369" r:id="rId5"/>
    <p:sldId id="324" r:id="rId6"/>
    <p:sldId id="373" r:id="rId7"/>
    <p:sldId id="371" r:id="rId8"/>
    <p:sldId id="368" r:id="rId9"/>
    <p:sldId id="265" r:id="rId10"/>
    <p:sldId id="374" r:id="rId11"/>
    <p:sldId id="329" r:id="rId12"/>
    <p:sldId id="328" r:id="rId13"/>
    <p:sldId id="375" r:id="rId14"/>
    <p:sldId id="381" r:id="rId15"/>
    <p:sldId id="387" r:id="rId16"/>
    <p:sldId id="389" r:id="rId17"/>
    <p:sldId id="420" r:id="rId18"/>
    <p:sldId id="390" r:id="rId19"/>
    <p:sldId id="393" r:id="rId20"/>
    <p:sldId id="399" r:id="rId21"/>
    <p:sldId id="400" r:id="rId22"/>
    <p:sldId id="398" r:id="rId23"/>
    <p:sldId id="395" r:id="rId24"/>
    <p:sldId id="421" r:id="rId25"/>
    <p:sldId id="402" r:id="rId26"/>
    <p:sldId id="404" r:id="rId27"/>
    <p:sldId id="403" r:id="rId28"/>
    <p:sldId id="405" r:id="rId29"/>
    <p:sldId id="406" r:id="rId30"/>
    <p:sldId id="407" r:id="rId31"/>
    <p:sldId id="408" r:id="rId32"/>
    <p:sldId id="409" r:id="rId33"/>
    <p:sldId id="410" r:id="rId34"/>
    <p:sldId id="414" r:id="rId35"/>
    <p:sldId id="415" r:id="rId36"/>
    <p:sldId id="416" r:id="rId37"/>
    <p:sldId id="417" r:id="rId38"/>
    <p:sldId id="418" r:id="rId39"/>
    <p:sldId id="419" r:id="rId40"/>
    <p:sldId id="358" r:id="rId41"/>
    <p:sldId id="315" r:id="rId42"/>
    <p:sldId id="36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main Houssa" initials="RH" lastIdx="2" clrIdx="0">
    <p:extLst>
      <p:ext uri="{19B8F6BF-5375-455C-9EA6-DF929625EA0E}">
        <p15:presenceInfo xmlns:p15="http://schemas.microsoft.com/office/powerpoint/2012/main" userId="S-1-5-21-9122744-2030919419-1849977318-33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79" autoAdjust="0"/>
    <p:restoredTop sz="94660"/>
  </p:normalViewPr>
  <p:slideViewPr>
    <p:cSldViewPr snapToGrid="0">
      <p:cViewPr varScale="1">
        <p:scale>
          <a:sx n="85" d="100"/>
          <a:sy n="85" d="100"/>
        </p:scale>
        <p:origin x="21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'SSA WDI ( &amp; chart)'!$C$3</c:f>
              <c:strCache>
                <c:ptCount val="1"/>
                <c:pt idx="0">
                  <c:v>Benin</c:v>
                </c:pt>
              </c:strCache>
            </c:strRef>
          </c:tx>
          <c:spPr>
            <a:ln w="57150" cap="rnd">
              <a:solidFill>
                <a:schemeClr val="accent2"/>
              </a:solidFill>
              <a:round/>
            </a:ln>
            <a:effectLst/>
          </c:spPr>
          <c:marker>
            <c:symbol val="square"/>
            <c:size val="6"/>
            <c:spPr>
              <a:solidFill>
                <a:schemeClr val="accent2"/>
              </a:solidFill>
              <a:ln w="57150">
                <a:solidFill>
                  <a:schemeClr val="accent2"/>
                </a:solidFill>
                <a:round/>
              </a:ln>
              <a:effectLst/>
            </c:spPr>
          </c:marker>
          <c:cat>
            <c:numRef>
              <c:f>'SSA WDI ( &amp; chart)'!$D$1:$AB$1</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'SSA WDI ( &amp; chart)'!$D$3:$AB$3</c:f>
              <c:numCache>
                <c:formatCode>General</c:formatCode>
                <c:ptCount val="25"/>
                <c:pt idx="0">
                  <c:v>7.4</c:v>
                </c:pt>
                <c:pt idx="1">
                  <c:v>8.4</c:v>
                </c:pt>
                <c:pt idx="2">
                  <c:v>9.6999999999999993</c:v>
                </c:pt>
                <c:pt idx="3">
                  <c:v>10.4</c:v>
                </c:pt>
                <c:pt idx="4">
                  <c:v>10.4</c:v>
                </c:pt>
                <c:pt idx="5">
                  <c:v>11.4</c:v>
                </c:pt>
                <c:pt idx="6">
                  <c:v>11.8</c:v>
                </c:pt>
                <c:pt idx="7">
                  <c:v>12</c:v>
                </c:pt>
                <c:pt idx="8">
                  <c:v>12.4</c:v>
                </c:pt>
                <c:pt idx="9">
                  <c:v>13.1</c:v>
                </c:pt>
                <c:pt idx="10">
                  <c:v>13.9</c:v>
                </c:pt>
                <c:pt idx="11">
                  <c:v>13.5</c:v>
                </c:pt>
                <c:pt idx="12">
                  <c:v>14.4</c:v>
                </c:pt>
                <c:pt idx="13">
                  <c:v>15.2</c:v>
                </c:pt>
                <c:pt idx="14">
                  <c:v>14.6</c:v>
                </c:pt>
                <c:pt idx="15">
                  <c:v>14.5</c:v>
                </c:pt>
                <c:pt idx="16">
                  <c:v>15.4</c:v>
                </c:pt>
                <c:pt idx="17">
                  <c:v>16.899999999999999</c:v>
                </c:pt>
                <c:pt idx="18">
                  <c:v>17.2</c:v>
                </c:pt>
                <c:pt idx="19">
                  <c:v>16.100000000000001</c:v>
                </c:pt>
                <c:pt idx="20">
                  <c:v>16.2</c:v>
                </c:pt>
                <c:pt idx="21">
                  <c:v>15.5</c:v>
                </c:pt>
                <c:pt idx="22">
                  <c:v>15.5</c:v>
                </c:pt>
                <c:pt idx="23">
                  <c:v>16.3</c:v>
                </c:pt>
                <c:pt idx="24">
                  <c:v>16.399999999999999</c:v>
                </c:pt>
              </c:numCache>
            </c:numRef>
          </c:val>
          <c:smooth val="0"/>
          <c:extLst xmlns:c16r2="http://schemas.microsoft.com/office/drawing/2015/06/chart">
            <c:ext xmlns:c16="http://schemas.microsoft.com/office/drawing/2014/chart" uri="{C3380CC4-5D6E-409C-BE32-E72D297353CC}">
              <c16:uniqueId val="{00000000-C7A7-423E-8AF8-94077485DA9B}"/>
            </c:ext>
          </c:extLst>
        </c:ser>
        <c:ser>
          <c:idx val="2"/>
          <c:order val="1"/>
          <c:tx>
            <c:strRef>
              <c:f>'SSA WDI ( &amp; chart)'!$C$4</c:f>
              <c:strCache>
                <c:ptCount val="1"/>
                <c:pt idx="0">
                  <c:v>Burkina Faso</c:v>
                </c:pt>
              </c:strCache>
            </c:strRef>
          </c:tx>
          <c:spPr>
            <a:ln w="76200" cap="rnd">
              <a:solidFill>
                <a:schemeClr val="accent3"/>
              </a:solidFill>
              <a:round/>
            </a:ln>
            <a:effectLst/>
          </c:spPr>
          <c:marker>
            <c:symbol val="triangle"/>
            <c:size val="6"/>
            <c:spPr>
              <a:solidFill>
                <a:schemeClr val="accent3"/>
              </a:solidFill>
              <a:ln w="76200">
                <a:solidFill>
                  <a:schemeClr val="accent3"/>
                </a:solidFill>
                <a:round/>
              </a:ln>
              <a:effectLst/>
            </c:spPr>
          </c:marker>
          <c:cat>
            <c:numRef>
              <c:f>'SSA WDI ( &amp; chart)'!$D$1:$AB$1</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'SSA WDI ( &amp; chart)'!$D$4:$AB$4</c:f>
              <c:numCache>
                <c:formatCode>General</c:formatCode>
                <c:ptCount val="25"/>
                <c:pt idx="0">
                  <c:v>9.1</c:v>
                </c:pt>
                <c:pt idx="1">
                  <c:v>9</c:v>
                </c:pt>
                <c:pt idx="2">
                  <c:v>7.8</c:v>
                </c:pt>
                <c:pt idx="3">
                  <c:v>8</c:v>
                </c:pt>
                <c:pt idx="4">
                  <c:v>9.9</c:v>
                </c:pt>
                <c:pt idx="5">
                  <c:v>10.7</c:v>
                </c:pt>
                <c:pt idx="6">
                  <c:v>11.3</c:v>
                </c:pt>
                <c:pt idx="7">
                  <c:v>11.6</c:v>
                </c:pt>
                <c:pt idx="8">
                  <c:v>12.1</c:v>
                </c:pt>
                <c:pt idx="9">
                  <c:v>11.9</c:v>
                </c:pt>
                <c:pt idx="10">
                  <c:v>10.8</c:v>
                </c:pt>
                <c:pt idx="11">
                  <c:v>10.3</c:v>
                </c:pt>
                <c:pt idx="12">
                  <c:v>10.8</c:v>
                </c:pt>
                <c:pt idx="13">
                  <c:v>11.1</c:v>
                </c:pt>
                <c:pt idx="14">
                  <c:v>12.5</c:v>
                </c:pt>
                <c:pt idx="15">
                  <c:v>11.7</c:v>
                </c:pt>
                <c:pt idx="16">
                  <c:v>11.9</c:v>
                </c:pt>
                <c:pt idx="17">
                  <c:v>12.5</c:v>
                </c:pt>
                <c:pt idx="18">
                  <c:v>11.9</c:v>
                </c:pt>
                <c:pt idx="19">
                  <c:v>12.5</c:v>
                </c:pt>
                <c:pt idx="20">
                  <c:v>12.7</c:v>
                </c:pt>
                <c:pt idx="21">
                  <c:v>13.7</c:v>
                </c:pt>
                <c:pt idx="22">
                  <c:v>15.6</c:v>
                </c:pt>
                <c:pt idx="23">
                  <c:v>16.5</c:v>
                </c:pt>
                <c:pt idx="24">
                  <c:v>15.2</c:v>
                </c:pt>
              </c:numCache>
            </c:numRef>
          </c:val>
          <c:smooth val="0"/>
          <c:extLst xmlns:c16r2="http://schemas.microsoft.com/office/drawing/2015/06/chart">
            <c:ext xmlns:c16="http://schemas.microsoft.com/office/drawing/2014/chart" uri="{C3380CC4-5D6E-409C-BE32-E72D297353CC}">
              <c16:uniqueId val="{00000001-C7A7-423E-8AF8-94077485DA9B}"/>
            </c:ext>
          </c:extLst>
        </c:ser>
        <c:ser>
          <c:idx val="3"/>
          <c:order val="2"/>
          <c:tx>
            <c:strRef>
              <c:f>'SSA WDI ( &amp; chart)'!$C$5</c:f>
              <c:strCache>
                <c:ptCount val="1"/>
                <c:pt idx="0">
                  <c:v>Cote d'ivoire</c:v>
                </c:pt>
              </c:strCache>
            </c:strRef>
          </c:tx>
          <c:spPr>
            <a:ln w="22225" cap="rnd">
              <a:solidFill>
                <a:schemeClr val="accent4"/>
              </a:solidFill>
              <a:round/>
            </a:ln>
            <a:effectLst/>
          </c:spPr>
          <c:marker>
            <c:symbol val="x"/>
            <c:size val="6"/>
            <c:spPr>
              <a:noFill/>
              <a:ln w="9525">
                <a:solidFill>
                  <a:schemeClr val="accent4"/>
                </a:solidFill>
                <a:round/>
              </a:ln>
              <a:effectLst/>
            </c:spPr>
          </c:marker>
          <c:cat>
            <c:numRef>
              <c:f>'SSA WDI ( &amp; chart)'!$D$1:$AB$1</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'SSA WDI ( &amp; chart)'!$D$5:$AB$5</c:f>
              <c:numCache>
                <c:formatCode>General</c:formatCode>
                <c:ptCount val="25"/>
                <c:pt idx="0">
                  <c:v>18.399999999999999</c:v>
                </c:pt>
                <c:pt idx="4">
                  <c:v>17.2</c:v>
                </c:pt>
                <c:pt idx="5">
                  <c:v>18.8</c:v>
                </c:pt>
                <c:pt idx="6">
                  <c:v>17.899999999999999</c:v>
                </c:pt>
                <c:pt idx="7">
                  <c:v>16.3</c:v>
                </c:pt>
                <c:pt idx="8">
                  <c:v>15.3</c:v>
                </c:pt>
                <c:pt idx="9">
                  <c:v>15.1</c:v>
                </c:pt>
                <c:pt idx="10">
                  <c:v>14.1</c:v>
                </c:pt>
                <c:pt idx="11">
                  <c:v>14.2</c:v>
                </c:pt>
                <c:pt idx="12">
                  <c:v>14.6</c:v>
                </c:pt>
                <c:pt idx="13">
                  <c:v>13.4</c:v>
                </c:pt>
                <c:pt idx="14">
                  <c:v>14.2</c:v>
                </c:pt>
                <c:pt idx="15">
                  <c:v>13.9</c:v>
                </c:pt>
                <c:pt idx="16">
                  <c:v>15</c:v>
                </c:pt>
                <c:pt idx="17">
                  <c:v>15.1</c:v>
                </c:pt>
                <c:pt idx="18">
                  <c:v>15.1</c:v>
                </c:pt>
                <c:pt idx="19">
                  <c:v>15.7</c:v>
                </c:pt>
                <c:pt idx="20">
                  <c:v>15.6</c:v>
                </c:pt>
                <c:pt idx="21">
                  <c:v>12.5</c:v>
                </c:pt>
                <c:pt idx="22">
                  <c:v>16</c:v>
                </c:pt>
                <c:pt idx="23">
                  <c:v>15.7</c:v>
                </c:pt>
                <c:pt idx="24">
                  <c:v>16.100000000000001</c:v>
                </c:pt>
              </c:numCache>
            </c:numRef>
          </c:val>
          <c:smooth val="0"/>
          <c:extLst xmlns:c16r2="http://schemas.microsoft.com/office/drawing/2015/06/chart">
            <c:ext xmlns:c16="http://schemas.microsoft.com/office/drawing/2014/chart" uri="{C3380CC4-5D6E-409C-BE32-E72D297353CC}">
              <c16:uniqueId val="{00000002-C7A7-423E-8AF8-94077485DA9B}"/>
            </c:ext>
          </c:extLst>
        </c:ser>
        <c:ser>
          <c:idx val="4"/>
          <c:order val="3"/>
          <c:tx>
            <c:strRef>
              <c:f>'SSA WDI ( &amp; chart)'!$C$6</c:f>
              <c:strCache>
                <c:ptCount val="1"/>
                <c:pt idx="0">
                  <c:v>Guinea Bissau</c:v>
                </c:pt>
              </c:strCache>
            </c:strRef>
          </c:tx>
          <c:spPr>
            <a:ln w="22225" cap="rnd">
              <a:solidFill>
                <a:schemeClr val="accent5"/>
              </a:solidFill>
              <a:round/>
            </a:ln>
            <a:effectLst/>
          </c:spPr>
          <c:marker>
            <c:symbol val="star"/>
            <c:size val="6"/>
            <c:spPr>
              <a:noFill/>
              <a:ln w="9525">
                <a:solidFill>
                  <a:schemeClr val="accent5"/>
                </a:solidFill>
                <a:round/>
              </a:ln>
              <a:effectLst/>
            </c:spPr>
          </c:marker>
          <c:cat>
            <c:numRef>
              <c:f>'SSA WDI ( &amp; chart)'!$D$1:$AB$1</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'SSA WDI ( &amp; chart)'!$D$6:$AB$6</c:f>
              <c:numCache>
                <c:formatCode>General</c:formatCode>
                <c:ptCount val="25"/>
                <c:pt idx="1">
                  <c:v>2.5</c:v>
                </c:pt>
                <c:pt idx="2">
                  <c:v>1.3</c:v>
                </c:pt>
                <c:pt idx="3">
                  <c:v>2.2999999999999998</c:v>
                </c:pt>
                <c:pt idx="4">
                  <c:v>2.6</c:v>
                </c:pt>
                <c:pt idx="5">
                  <c:v>2.8</c:v>
                </c:pt>
                <c:pt idx="6">
                  <c:v>3.2</c:v>
                </c:pt>
                <c:pt idx="7">
                  <c:v>4.0999999999999996</c:v>
                </c:pt>
                <c:pt idx="8">
                  <c:v>1.7</c:v>
                </c:pt>
                <c:pt idx="9">
                  <c:v>4.5999999999999996</c:v>
                </c:pt>
                <c:pt idx="10">
                  <c:v>6.2</c:v>
                </c:pt>
                <c:pt idx="11">
                  <c:v>6.3</c:v>
                </c:pt>
                <c:pt idx="12">
                  <c:v>4.7</c:v>
                </c:pt>
                <c:pt idx="13">
                  <c:v>4.9000000000000004</c:v>
                </c:pt>
                <c:pt idx="14">
                  <c:v>4.8</c:v>
                </c:pt>
                <c:pt idx="15">
                  <c:v>6.9</c:v>
                </c:pt>
                <c:pt idx="16">
                  <c:v>6</c:v>
                </c:pt>
                <c:pt idx="17">
                  <c:v>5.6</c:v>
                </c:pt>
                <c:pt idx="18">
                  <c:v>5.4</c:v>
                </c:pt>
                <c:pt idx="19">
                  <c:v>6.8</c:v>
                </c:pt>
                <c:pt idx="20">
                  <c:v>8</c:v>
                </c:pt>
                <c:pt idx="21">
                  <c:v>7.7</c:v>
                </c:pt>
                <c:pt idx="22">
                  <c:v>7.7</c:v>
                </c:pt>
                <c:pt idx="23">
                  <c:v>7</c:v>
                </c:pt>
                <c:pt idx="24">
                  <c:v>8.1</c:v>
                </c:pt>
              </c:numCache>
            </c:numRef>
          </c:val>
          <c:smooth val="0"/>
          <c:extLst xmlns:c16r2="http://schemas.microsoft.com/office/drawing/2015/06/chart">
            <c:ext xmlns:c16="http://schemas.microsoft.com/office/drawing/2014/chart" uri="{C3380CC4-5D6E-409C-BE32-E72D297353CC}">
              <c16:uniqueId val="{00000003-C7A7-423E-8AF8-94077485DA9B}"/>
            </c:ext>
          </c:extLst>
        </c:ser>
        <c:ser>
          <c:idx val="5"/>
          <c:order val="4"/>
          <c:tx>
            <c:strRef>
              <c:f>'SSA WDI ( &amp; chart)'!$C$7</c:f>
              <c:strCache>
                <c:ptCount val="1"/>
                <c:pt idx="0">
                  <c:v>Mali</c:v>
                </c:pt>
              </c:strCache>
            </c:strRef>
          </c:tx>
          <c:spPr>
            <a:ln w="22225" cap="rnd">
              <a:solidFill>
                <a:schemeClr val="accent6"/>
              </a:solidFill>
              <a:round/>
            </a:ln>
            <a:effectLst/>
          </c:spPr>
          <c:marker>
            <c:symbol val="circle"/>
            <c:size val="6"/>
            <c:spPr>
              <a:solidFill>
                <a:schemeClr val="accent6"/>
              </a:solidFill>
              <a:ln w="9525">
                <a:solidFill>
                  <a:schemeClr val="accent6"/>
                </a:solidFill>
                <a:round/>
              </a:ln>
              <a:effectLst/>
            </c:spPr>
          </c:marker>
          <c:cat>
            <c:numRef>
              <c:f>'SSA WDI ( &amp; chart)'!$D$1:$AB$1</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'SSA WDI ( &amp; chart)'!$D$7:$AB$7</c:f>
              <c:numCache>
                <c:formatCode>General</c:formatCode>
                <c:ptCount val="25"/>
                <c:pt idx="10">
                  <c:v>11.9</c:v>
                </c:pt>
                <c:pt idx="11">
                  <c:v>12.3</c:v>
                </c:pt>
                <c:pt idx="12">
                  <c:v>13.8</c:v>
                </c:pt>
                <c:pt idx="13">
                  <c:v>14.2</c:v>
                </c:pt>
                <c:pt idx="14">
                  <c:v>14.9</c:v>
                </c:pt>
                <c:pt idx="15">
                  <c:v>15.4</c:v>
                </c:pt>
                <c:pt idx="16">
                  <c:v>14.9</c:v>
                </c:pt>
                <c:pt idx="17">
                  <c:v>14.2</c:v>
                </c:pt>
                <c:pt idx="18">
                  <c:v>13.3</c:v>
                </c:pt>
                <c:pt idx="19">
                  <c:v>14.7</c:v>
                </c:pt>
                <c:pt idx="20">
                  <c:v>14.5</c:v>
                </c:pt>
                <c:pt idx="21">
                  <c:v>14.4</c:v>
                </c:pt>
                <c:pt idx="22">
                  <c:v>14.2</c:v>
                </c:pt>
                <c:pt idx="23">
                  <c:v>14.7</c:v>
                </c:pt>
                <c:pt idx="24">
                  <c:v>14.9</c:v>
                </c:pt>
              </c:numCache>
            </c:numRef>
          </c:val>
          <c:smooth val="0"/>
          <c:extLst xmlns:c16r2="http://schemas.microsoft.com/office/drawing/2015/06/chart">
            <c:ext xmlns:c16="http://schemas.microsoft.com/office/drawing/2014/chart" uri="{C3380CC4-5D6E-409C-BE32-E72D297353CC}">
              <c16:uniqueId val="{00000004-C7A7-423E-8AF8-94077485DA9B}"/>
            </c:ext>
          </c:extLst>
        </c:ser>
        <c:ser>
          <c:idx val="6"/>
          <c:order val="5"/>
          <c:tx>
            <c:strRef>
              <c:f>'SSA WDI ( &amp; chart)'!$C$8</c:f>
              <c:strCache>
                <c:ptCount val="1"/>
                <c:pt idx="0">
                  <c:v>Niger</c:v>
                </c:pt>
              </c:strCache>
            </c:strRef>
          </c:tx>
          <c:spPr>
            <a:ln w="22225" cap="rnd">
              <a:solidFill>
                <a:schemeClr val="accent1">
                  <a:lumMod val="60000"/>
                </a:schemeClr>
              </a:solidFill>
              <a:round/>
            </a:ln>
            <a:effectLst/>
          </c:spPr>
          <c:marker>
            <c:symbol val="plus"/>
            <c:size val="6"/>
            <c:spPr>
              <a:noFill/>
              <a:ln w="9525">
                <a:solidFill>
                  <a:schemeClr val="accent1">
                    <a:lumMod val="60000"/>
                  </a:schemeClr>
                </a:solidFill>
                <a:round/>
              </a:ln>
              <a:effectLst/>
            </c:spPr>
          </c:marker>
          <c:cat>
            <c:numRef>
              <c:f>'SSA WDI ( &amp; chart)'!$D$1:$AB$1</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'SSA WDI ( &amp; chart)'!$D$8:$AB$8</c:f>
              <c:numCache>
                <c:formatCode>General</c:formatCode>
                <c:ptCount val="25"/>
                <c:pt idx="5">
                  <c:v>7.1</c:v>
                </c:pt>
                <c:pt idx="6">
                  <c:v>7.1</c:v>
                </c:pt>
                <c:pt idx="7">
                  <c:v>7.7</c:v>
                </c:pt>
                <c:pt idx="8">
                  <c:v>8.3000000000000007</c:v>
                </c:pt>
                <c:pt idx="9">
                  <c:v>8.5</c:v>
                </c:pt>
                <c:pt idx="10">
                  <c:v>8.6999999999999993</c:v>
                </c:pt>
                <c:pt idx="11">
                  <c:v>9.4</c:v>
                </c:pt>
                <c:pt idx="12">
                  <c:v>10</c:v>
                </c:pt>
                <c:pt idx="13">
                  <c:v>9.9</c:v>
                </c:pt>
                <c:pt idx="14">
                  <c:v>11</c:v>
                </c:pt>
                <c:pt idx="15">
                  <c:v>10.199999999999999</c:v>
                </c:pt>
                <c:pt idx="16">
                  <c:v>10.7</c:v>
                </c:pt>
                <c:pt idx="17">
                  <c:v>11.4</c:v>
                </c:pt>
                <c:pt idx="18">
                  <c:v>11.6</c:v>
                </c:pt>
                <c:pt idx="19">
                  <c:v>13.5</c:v>
                </c:pt>
                <c:pt idx="20">
                  <c:v>12.8</c:v>
                </c:pt>
                <c:pt idx="21">
                  <c:v>13.2</c:v>
                </c:pt>
                <c:pt idx="22">
                  <c:v>13.9</c:v>
                </c:pt>
                <c:pt idx="23">
                  <c:v>15.6</c:v>
                </c:pt>
                <c:pt idx="24">
                  <c:v>16</c:v>
                </c:pt>
              </c:numCache>
            </c:numRef>
          </c:val>
          <c:smooth val="0"/>
          <c:extLst xmlns:c16r2="http://schemas.microsoft.com/office/drawing/2015/06/chart">
            <c:ext xmlns:c16="http://schemas.microsoft.com/office/drawing/2014/chart" uri="{C3380CC4-5D6E-409C-BE32-E72D297353CC}">
              <c16:uniqueId val="{00000005-C7A7-423E-8AF8-94077485DA9B}"/>
            </c:ext>
          </c:extLst>
        </c:ser>
        <c:ser>
          <c:idx val="7"/>
          <c:order val="6"/>
          <c:tx>
            <c:strRef>
              <c:f>'SSA WDI ( &amp; chart)'!$C$9</c:f>
              <c:strCache>
                <c:ptCount val="1"/>
                <c:pt idx="0">
                  <c:v>Senegal</c:v>
                </c:pt>
              </c:strCache>
            </c:strRef>
          </c:tx>
          <c:spPr>
            <a:ln w="76200" cap="rnd">
              <a:solidFill>
                <a:schemeClr val="accent2">
                  <a:lumMod val="60000"/>
                </a:schemeClr>
              </a:solidFill>
              <a:round/>
            </a:ln>
            <a:effectLst/>
          </c:spPr>
          <c:marker>
            <c:symbol val="dot"/>
            <c:size val="6"/>
            <c:spPr>
              <a:solidFill>
                <a:schemeClr val="accent2">
                  <a:lumMod val="60000"/>
                </a:schemeClr>
              </a:solidFill>
              <a:ln w="76200">
                <a:solidFill>
                  <a:schemeClr val="accent2">
                    <a:lumMod val="60000"/>
                  </a:schemeClr>
                </a:solidFill>
                <a:round/>
              </a:ln>
              <a:effectLst/>
            </c:spPr>
          </c:marker>
          <c:cat>
            <c:numRef>
              <c:f>'SSA WDI ( &amp; chart)'!$D$1:$AB$1</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'SSA WDI ( &amp; chart)'!$D$9:$AB$9</c:f>
              <c:numCache>
                <c:formatCode>General</c:formatCode>
                <c:ptCount val="25"/>
                <c:pt idx="3">
                  <c:v>15.3</c:v>
                </c:pt>
                <c:pt idx="4">
                  <c:v>13.7</c:v>
                </c:pt>
                <c:pt idx="5">
                  <c:v>14.5</c:v>
                </c:pt>
                <c:pt idx="6">
                  <c:v>15</c:v>
                </c:pt>
                <c:pt idx="7">
                  <c:v>15</c:v>
                </c:pt>
                <c:pt idx="8">
                  <c:v>14.8</c:v>
                </c:pt>
                <c:pt idx="9">
                  <c:v>15.5</c:v>
                </c:pt>
                <c:pt idx="10">
                  <c:v>16.100000000000001</c:v>
                </c:pt>
                <c:pt idx="11">
                  <c:v>16.100000000000001</c:v>
                </c:pt>
                <c:pt idx="12">
                  <c:v>16.899999999999999</c:v>
                </c:pt>
                <c:pt idx="13">
                  <c:v>17</c:v>
                </c:pt>
                <c:pt idx="14">
                  <c:v>17.399999999999999</c:v>
                </c:pt>
                <c:pt idx="15">
                  <c:v>18.5</c:v>
                </c:pt>
                <c:pt idx="16">
                  <c:v>18.8</c:v>
                </c:pt>
                <c:pt idx="17">
                  <c:v>20.100000000000001</c:v>
                </c:pt>
                <c:pt idx="18">
                  <c:v>18.2</c:v>
                </c:pt>
                <c:pt idx="19">
                  <c:v>17.899999999999999</c:v>
                </c:pt>
                <c:pt idx="20">
                  <c:v>18.7</c:v>
                </c:pt>
                <c:pt idx="21">
                  <c:v>19</c:v>
                </c:pt>
                <c:pt idx="22">
                  <c:v>19</c:v>
                </c:pt>
                <c:pt idx="23">
                  <c:v>18.2</c:v>
                </c:pt>
                <c:pt idx="24">
                  <c:v>19.2</c:v>
                </c:pt>
              </c:numCache>
            </c:numRef>
          </c:val>
          <c:smooth val="0"/>
          <c:extLst xmlns:c16r2="http://schemas.microsoft.com/office/drawing/2015/06/chart">
            <c:ext xmlns:c16="http://schemas.microsoft.com/office/drawing/2014/chart" uri="{C3380CC4-5D6E-409C-BE32-E72D297353CC}">
              <c16:uniqueId val="{00000006-C7A7-423E-8AF8-94077485DA9B}"/>
            </c:ext>
          </c:extLst>
        </c:ser>
        <c:ser>
          <c:idx val="8"/>
          <c:order val="7"/>
          <c:tx>
            <c:strRef>
              <c:f>'SSA WDI ( &amp; chart)'!$C$10</c:f>
              <c:strCache>
                <c:ptCount val="1"/>
                <c:pt idx="0">
                  <c:v>Togo</c:v>
                </c:pt>
              </c:strCache>
            </c:strRef>
          </c:tx>
          <c:spPr>
            <a:ln w="22225" cap="rnd">
              <a:solidFill>
                <a:schemeClr val="accent3">
                  <a:lumMod val="60000"/>
                </a:schemeClr>
              </a:solidFill>
              <a:round/>
            </a:ln>
            <a:effectLst/>
          </c:spPr>
          <c:marker>
            <c:symbol val="dash"/>
            <c:size val="6"/>
            <c:spPr>
              <a:solidFill>
                <a:schemeClr val="accent3">
                  <a:lumMod val="60000"/>
                </a:schemeClr>
              </a:solidFill>
              <a:ln w="9525">
                <a:solidFill>
                  <a:schemeClr val="accent3">
                    <a:lumMod val="60000"/>
                  </a:schemeClr>
                </a:solidFill>
                <a:round/>
              </a:ln>
              <a:effectLst/>
            </c:spPr>
          </c:marker>
          <c:cat>
            <c:numRef>
              <c:f>'SSA WDI ( &amp; chart)'!$D$1:$AB$1</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'SSA WDI ( &amp; chart)'!$D$10:$AB$10</c:f>
              <c:numCache>
                <c:formatCode>General</c:formatCode>
                <c:ptCount val="25"/>
                <c:pt idx="0">
                  <c:v>16.899999999999999</c:v>
                </c:pt>
                <c:pt idx="1">
                  <c:v>13.8</c:v>
                </c:pt>
                <c:pt idx="2">
                  <c:v>10.9</c:v>
                </c:pt>
                <c:pt idx="3">
                  <c:v>7.9</c:v>
                </c:pt>
                <c:pt idx="4">
                  <c:v>9.6</c:v>
                </c:pt>
                <c:pt idx="5">
                  <c:v>12.4</c:v>
                </c:pt>
                <c:pt idx="6">
                  <c:v>12.1</c:v>
                </c:pt>
                <c:pt idx="7">
                  <c:v>12.3</c:v>
                </c:pt>
                <c:pt idx="8">
                  <c:v>12.8</c:v>
                </c:pt>
                <c:pt idx="9">
                  <c:v>12.3</c:v>
                </c:pt>
                <c:pt idx="10">
                  <c:v>11.3</c:v>
                </c:pt>
                <c:pt idx="11">
                  <c:v>12.5</c:v>
                </c:pt>
                <c:pt idx="12">
                  <c:v>11.2</c:v>
                </c:pt>
                <c:pt idx="13">
                  <c:v>15.3</c:v>
                </c:pt>
                <c:pt idx="14">
                  <c:v>15.7</c:v>
                </c:pt>
                <c:pt idx="15">
                  <c:v>14.5</c:v>
                </c:pt>
                <c:pt idx="16">
                  <c:v>15.4</c:v>
                </c:pt>
                <c:pt idx="17">
                  <c:v>16.2</c:v>
                </c:pt>
                <c:pt idx="18">
                  <c:v>14.9</c:v>
                </c:pt>
                <c:pt idx="19">
                  <c:v>14.2</c:v>
                </c:pt>
                <c:pt idx="20">
                  <c:v>14.8</c:v>
                </c:pt>
                <c:pt idx="21">
                  <c:v>15.2</c:v>
                </c:pt>
                <c:pt idx="22">
                  <c:v>15.4</c:v>
                </c:pt>
                <c:pt idx="23">
                  <c:v>15.7</c:v>
                </c:pt>
                <c:pt idx="24">
                  <c:v>15.8</c:v>
                </c:pt>
              </c:numCache>
            </c:numRef>
          </c:val>
          <c:smooth val="0"/>
          <c:extLst xmlns:c16r2="http://schemas.microsoft.com/office/drawing/2015/06/chart">
            <c:ext xmlns:c16="http://schemas.microsoft.com/office/drawing/2014/chart" uri="{C3380CC4-5D6E-409C-BE32-E72D297353CC}">
              <c16:uniqueId val="{00000007-C7A7-423E-8AF8-94077485DA9B}"/>
            </c:ext>
          </c:extLst>
        </c:ser>
        <c:dLbls>
          <c:showLegendKey val="0"/>
          <c:showVal val="0"/>
          <c:showCatName val="0"/>
          <c:showSerName val="0"/>
          <c:showPercent val="0"/>
          <c:showBubbleSize val="0"/>
        </c:dLbls>
        <c:marker val="1"/>
        <c:smooth val="0"/>
        <c:axId val="306486848"/>
        <c:axId val="306484104"/>
      </c:lineChart>
      <c:catAx>
        <c:axId val="306486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2000" b="1" i="0" u="none" strike="noStrike" kern="1200" cap="all" spc="120" normalizeH="0" baseline="0">
                <a:solidFill>
                  <a:schemeClr val="tx1">
                    <a:lumMod val="65000"/>
                    <a:lumOff val="35000"/>
                  </a:schemeClr>
                </a:solidFill>
                <a:latin typeface="+mn-lt"/>
                <a:ea typeface="+mn-ea"/>
                <a:cs typeface="+mn-cs"/>
              </a:defRPr>
            </a:pPr>
            <a:endParaRPr lang="en-US"/>
          </a:p>
        </c:txPr>
        <c:crossAx val="306484104"/>
        <c:crosses val="autoZero"/>
        <c:auto val="1"/>
        <c:lblAlgn val="ctr"/>
        <c:lblOffset val="100"/>
        <c:noMultiLvlLbl val="0"/>
      </c:catAx>
      <c:valAx>
        <c:axId val="306484104"/>
        <c:scaling>
          <c:orientation val="minMax"/>
          <c:max val="20.2"/>
          <c:min val="0"/>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306486848"/>
        <c:crosses val="autoZero"/>
        <c:crossBetween val="between"/>
        <c:majorUnit val="5"/>
      </c:valAx>
      <c:spPr>
        <a:noFill/>
        <a:ln w="57150">
          <a:noFill/>
        </a:ln>
        <a:effectLst/>
      </c:spPr>
    </c:plotArea>
    <c:legend>
      <c:legendPos val="b"/>
      <c:layout>
        <c:manualLayout>
          <c:xMode val="edge"/>
          <c:yMode val="edge"/>
          <c:x val="0"/>
          <c:y val="0.69046419908807088"/>
          <c:w val="0.99895171244297187"/>
          <c:h val="0.12588120787257848"/>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EBCF4C-0A3F-4271-8304-C1D4873812C3}" type="datetimeFigureOut">
              <a:rPr lang="en-US" smtClean="0"/>
              <a:t>11/14/2018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E6CCDB-C2AB-4CD6-B483-4993791A9869}" type="slidenum">
              <a:rPr lang="en-US" smtClean="0"/>
              <a:t>‹#›</a:t>
            </a:fld>
            <a:endParaRPr lang="en-US"/>
          </a:p>
        </p:txBody>
      </p:sp>
    </p:spTree>
    <p:extLst>
      <p:ext uri="{BB962C8B-B14F-4D97-AF65-F5344CB8AC3E}">
        <p14:creationId xmlns:p14="http://schemas.microsoft.com/office/powerpoint/2010/main" val="763953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F1842-6CCB-4781-BAF2-B01BD4F4ABD7}" type="slidenum">
              <a:rPr lang="en-US" smtClean="0"/>
              <a:t>13</a:t>
            </a:fld>
            <a:endParaRPr lang="en-US"/>
          </a:p>
        </p:txBody>
      </p:sp>
    </p:spTree>
    <p:extLst>
      <p:ext uri="{BB962C8B-B14F-4D97-AF65-F5344CB8AC3E}">
        <p14:creationId xmlns:p14="http://schemas.microsoft.com/office/powerpoint/2010/main" val="3687482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F1842-6CCB-4781-BAF2-B01BD4F4ABD7}" type="slidenum">
              <a:rPr lang="en-US" smtClean="0"/>
              <a:t>28</a:t>
            </a:fld>
            <a:endParaRPr lang="en-US"/>
          </a:p>
        </p:txBody>
      </p:sp>
    </p:spTree>
    <p:extLst>
      <p:ext uri="{BB962C8B-B14F-4D97-AF65-F5344CB8AC3E}">
        <p14:creationId xmlns:p14="http://schemas.microsoft.com/office/powerpoint/2010/main" val="3292747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F1842-6CCB-4781-BAF2-B01BD4F4ABD7}" type="slidenum">
              <a:rPr lang="en-US" smtClean="0"/>
              <a:t>29</a:t>
            </a:fld>
            <a:endParaRPr lang="en-US"/>
          </a:p>
        </p:txBody>
      </p:sp>
    </p:spTree>
    <p:extLst>
      <p:ext uri="{BB962C8B-B14F-4D97-AF65-F5344CB8AC3E}">
        <p14:creationId xmlns:p14="http://schemas.microsoft.com/office/powerpoint/2010/main" val="1116374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F1842-6CCB-4781-BAF2-B01BD4F4ABD7}" type="slidenum">
              <a:rPr lang="en-US" smtClean="0"/>
              <a:t>30</a:t>
            </a:fld>
            <a:endParaRPr lang="en-US"/>
          </a:p>
        </p:txBody>
      </p:sp>
    </p:spTree>
    <p:extLst>
      <p:ext uri="{BB962C8B-B14F-4D97-AF65-F5344CB8AC3E}">
        <p14:creationId xmlns:p14="http://schemas.microsoft.com/office/powerpoint/2010/main" val="1167212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F1842-6CCB-4781-BAF2-B01BD4F4ABD7}" type="slidenum">
              <a:rPr lang="en-US" smtClean="0"/>
              <a:t>31</a:t>
            </a:fld>
            <a:endParaRPr lang="en-US"/>
          </a:p>
        </p:txBody>
      </p:sp>
    </p:spTree>
    <p:extLst>
      <p:ext uri="{BB962C8B-B14F-4D97-AF65-F5344CB8AC3E}">
        <p14:creationId xmlns:p14="http://schemas.microsoft.com/office/powerpoint/2010/main" val="4285483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F1842-6CCB-4781-BAF2-B01BD4F4ABD7}" type="slidenum">
              <a:rPr lang="en-US" smtClean="0"/>
              <a:t>32</a:t>
            </a:fld>
            <a:endParaRPr lang="en-US"/>
          </a:p>
        </p:txBody>
      </p:sp>
    </p:spTree>
    <p:extLst>
      <p:ext uri="{BB962C8B-B14F-4D97-AF65-F5344CB8AC3E}">
        <p14:creationId xmlns:p14="http://schemas.microsoft.com/office/powerpoint/2010/main" val="1066488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F1842-6CCB-4781-BAF2-B01BD4F4ABD7}" type="slidenum">
              <a:rPr lang="en-US" smtClean="0"/>
              <a:t>33</a:t>
            </a:fld>
            <a:endParaRPr lang="en-US"/>
          </a:p>
        </p:txBody>
      </p:sp>
    </p:spTree>
    <p:extLst>
      <p:ext uri="{BB962C8B-B14F-4D97-AF65-F5344CB8AC3E}">
        <p14:creationId xmlns:p14="http://schemas.microsoft.com/office/powerpoint/2010/main" val="2791244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F1842-6CCB-4781-BAF2-B01BD4F4ABD7}" type="slidenum">
              <a:rPr lang="en-US" smtClean="0"/>
              <a:t>34</a:t>
            </a:fld>
            <a:endParaRPr lang="en-US"/>
          </a:p>
        </p:txBody>
      </p:sp>
    </p:spTree>
    <p:extLst>
      <p:ext uri="{BB962C8B-B14F-4D97-AF65-F5344CB8AC3E}">
        <p14:creationId xmlns:p14="http://schemas.microsoft.com/office/powerpoint/2010/main" val="610598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F1842-6CCB-4781-BAF2-B01BD4F4ABD7}" type="slidenum">
              <a:rPr lang="en-US" smtClean="0"/>
              <a:t>35</a:t>
            </a:fld>
            <a:endParaRPr lang="en-US"/>
          </a:p>
        </p:txBody>
      </p:sp>
    </p:spTree>
    <p:extLst>
      <p:ext uri="{BB962C8B-B14F-4D97-AF65-F5344CB8AC3E}">
        <p14:creationId xmlns:p14="http://schemas.microsoft.com/office/powerpoint/2010/main" val="1781974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F1842-6CCB-4781-BAF2-B01BD4F4ABD7}" type="slidenum">
              <a:rPr lang="en-US" smtClean="0"/>
              <a:t>36</a:t>
            </a:fld>
            <a:endParaRPr lang="en-US"/>
          </a:p>
        </p:txBody>
      </p:sp>
    </p:spTree>
    <p:extLst>
      <p:ext uri="{BB962C8B-B14F-4D97-AF65-F5344CB8AC3E}">
        <p14:creationId xmlns:p14="http://schemas.microsoft.com/office/powerpoint/2010/main" val="2234225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F1842-6CCB-4781-BAF2-B01BD4F4ABD7}" type="slidenum">
              <a:rPr lang="en-US" smtClean="0"/>
              <a:t>37</a:t>
            </a:fld>
            <a:endParaRPr lang="en-US"/>
          </a:p>
        </p:txBody>
      </p:sp>
    </p:spTree>
    <p:extLst>
      <p:ext uri="{BB962C8B-B14F-4D97-AF65-F5344CB8AC3E}">
        <p14:creationId xmlns:p14="http://schemas.microsoft.com/office/powerpoint/2010/main" val="3246277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F1842-6CCB-4781-BAF2-B01BD4F4ABD7}" type="slidenum">
              <a:rPr lang="en-US" smtClean="0"/>
              <a:t>14</a:t>
            </a:fld>
            <a:endParaRPr lang="en-US"/>
          </a:p>
        </p:txBody>
      </p:sp>
    </p:spTree>
    <p:extLst>
      <p:ext uri="{BB962C8B-B14F-4D97-AF65-F5344CB8AC3E}">
        <p14:creationId xmlns:p14="http://schemas.microsoft.com/office/powerpoint/2010/main" val="1544178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F1842-6CCB-4781-BAF2-B01BD4F4ABD7}" type="slidenum">
              <a:rPr lang="en-US" smtClean="0"/>
              <a:t>38</a:t>
            </a:fld>
            <a:endParaRPr lang="en-US"/>
          </a:p>
        </p:txBody>
      </p:sp>
    </p:spTree>
    <p:extLst>
      <p:ext uri="{BB962C8B-B14F-4D97-AF65-F5344CB8AC3E}">
        <p14:creationId xmlns:p14="http://schemas.microsoft.com/office/powerpoint/2010/main" val="4255066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F1842-6CCB-4781-BAF2-B01BD4F4ABD7}" type="slidenum">
              <a:rPr lang="en-US" smtClean="0"/>
              <a:t>39</a:t>
            </a:fld>
            <a:endParaRPr lang="en-US"/>
          </a:p>
        </p:txBody>
      </p:sp>
    </p:spTree>
    <p:extLst>
      <p:ext uri="{BB962C8B-B14F-4D97-AF65-F5344CB8AC3E}">
        <p14:creationId xmlns:p14="http://schemas.microsoft.com/office/powerpoint/2010/main" val="1735432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F1842-6CCB-4781-BAF2-B01BD4F4ABD7}" type="slidenum">
              <a:rPr lang="en-US" smtClean="0"/>
              <a:t>15</a:t>
            </a:fld>
            <a:endParaRPr lang="en-US"/>
          </a:p>
        </p:txBody>
      </p:sp>
    </p:spTree>
    <p:extLst>
      <p:ext uri="{BB962C8B-B14F-4D97-AF65-F5344CB8AC3E}">
        <p14:creationId xmlns:p14="http://schemas.microsoft.com/office/powerpoint/2010/main" val="2095354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F1842-6CCB-4781-BAF2-B01BD4F4ABD7}" type="slidenum">
              <a:rPr lang="en-US" smtClean="0"/>
              <a:t>16</a:t>
            </a:fld>
            <a:endParaRPr lang="en-US"/>
          </a:p>
        </p:txBody>
      </p:sp>
    </p:spTree>
    <p:extLst>
      <p:ext uri="{BB962C8B-B14F-4D97-AF65-F5344CB8AC3E}">
        <p14:creationId xmlns:p14="http://schemas.microsoft.com/office/powerpoint/2010/main" val="847868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F1842-6CCB-4781-BAF2-B01BD4F4ABD7}" type="slidenum">
              <a:rPr lang="en-US" smtClean="0"/>
              <a:t>17</a:t>
            </a:fld>
            <a:endParaRPr lang="en-US"/>
          </a:p>
        </p:txBody>
      </p:sp>
    </p:spTree>
    <p:extLst>
      <p:ext uri="{BB962C8B-B14F-4D97-AF65-F5344CB8AC3E}">
        <p14:creationId xmlns:p14="http://schemas.microsoft.com/office/powerpoint/2010/main" val="2709317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F1842-6CCB-4781-BAF2-B01BD4F4ABD7}" type="slidenum">
              <a:rPr lang="en-US" smtClean="0"/>
              <a:t>19</a:t>
            </a:fld>
            <a:endParaRPr lang="en-US"/>
          </a:p>
        </p:txBody>
      </p:sp>
    </p:spTree>
    <p:extLst>
      <p:ext uri="{BB962C8B-B14F-4D97-AF65-F5344CB8AC3E}">
        <p14:creationId xmlns:p14="http://schemas.microsoft.com/office/powerpoint/2010/main" val="1742479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F1842-6CCB-4781-BAF2-B01BD4F4ABD7}" type="slidenum">
              <a:rPr lang="en-US" smtClean="0"/>
              <a:t>21</a:t>
            </a:fld>
            <a:endParaRPr lang="en-US"/>
          </a:p>
        </p:txBody>
      </p:sp>
    </p:spTree>
    <p:extLst>
      <p:ext uri="{BB962C8B-B14F-4D97-AF65-F5344CB8AC3E}">
        <p14:creationId xmlns:p14="http://schemas.microsoft.com/office/powerpoint/2010/main" val="3706814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F1842-6CCB-4781-BAF2-B01BD4F4ABD7}" type="slidenum">
              <a:rPr lang="en-US" smtClean="0"/>
              <a:t>22</a:t>
            </a:fld>
            <a:endParaRPr lang="en-US"/>
          </a:p>
        </p:txBody>
      </p:sp>
    </p:spTree>
    <p:extLst>
      <p:ext uri="{BB962C8B-B14F-4D97-AF65-F5344CB8AC3E}">
        <p14:creationId xmlns:p14="http://schemas.microsoft.com/office/powerpoint/2010/main" val="1638671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F1842-6CCB-4781-BAF2-B01BD4F4ABD7}" type="slidenum">
              <a:rPr lang="en-US" smtClean="0"/>
              <a:t>23</a:t>
            </a:fld>
            <a:endParaRPr lang="en-US"/>
          </a:p>
        </p:txBody>
      </p:sp>
    </p:spTree>
    <p:extLst>
      <p:ext uri="{BB962C8B-B14F-4D97-AF65-F5344CB8AC3E}">
        <p14:creationId xmlns:p14="http://schemas.microsoft.com/office/powerpoint/2010/main" val="478969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9E5354-41B5-4B07-A481-2D470668A29E}"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8FA52-57AB-4747-8959-ED6008A56BB2}" type="slidenum">
              <a:rPr lang="en-US" smtClean="0"/>
              <a:t>‹#›</a:t>
            </a:fld>
            <a:endParaRPr lang="en-US"/>
          </a:p>
        </p:txBody>
      </p:sp>
    </p:spTree>
    <p:extLst>
      <p:ext uri="{BB962C8B-B14F-4D97-AF65-F5344CB8AC3E}">
        <p14:creationId xmlns:p14="http://schemas.microsoft.com/office/powerpoint/2010/main" val="1803635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9E5354-41B5-4B07-A481-2D470668A29E}"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8FA52-57AB-4747-8959-ED6008A56BB2}" type="slidenum">
              <a:rPr lang="en-US" smtClean="0"/>
              <a:t>‹#›</a:t>
            </a:fld>
            <a:endParaRPr lang="en-US"/>
          </a:p>
        </p:txBody>
      </p:sp>
    </p:spTree>
    <p:extLst>
      <p:ext uri="{BB962C8B-B14F-4D97-AF65-F5344CB8AC3E}">
        <p14:creationId xmlns:p14="http://schemas.microsoft.com/office/powerpoint/2010/main" val="1715402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9E5354-41B5-4B07-A481-2D470668A29E}"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8FA52-57AB-4747-8959-ED6008A56BB2}" type="slidenum">
              <a:rPr lang="en-US" smtClean="0"/>
              <a:t>‹#›</a:t>
            </a:fld>
            <a:endParaRPr lang="en-US"/>
          </a:p>
        </p:txBody>
      </p:sp>
    </p:spTree>
    <p:extLst>
      <p:ext uri="{BB962C8B-B14F-4D97-AF65-F5344CB8AC3E}">
        <p14:creationId xmlns:p14="http://schemas.microsoft.com/office/powerpoint/2010/main" val="3924943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02526-FD3D-4939-BA72-29CE0B6CE2EF}"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31A48-0528-4289-BF9A-731E9281F8F4}" type="slidenum">
              <a:rPr lang="en-US" smtClean="0"/>
              <a:t>‹#›</a:t>
            </a:fld>
            <a:endParaRPr lang="en-US"/>
          </a:p>
        </p:txBody>
      </p:sp>
    </p:spTree>
    <p:extLst>
      <p:ext uri="{BB962C8B-B14F-4D97-AF65-F5344CB8AC3E}">
        <p14:creationId xmlns:p14="http://schemas.microsoft.com/office/powerpoint/2010/main" val="28810266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02526-FD3D-4939-BA72-29CE0B6CE2EF}"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31A48-0528-4289-BF9A-731E9281F8F4}" type="slidenum">
              <a:rPr lang="en-US" smtClean="0"/>
              <a:t>‹#›</a:t>
            </a:fld>
            <a:endParaRPr lang="en-US"/>
          </a:p>
        </p:txBody>
      </p:sp>
    </p:spTree>
    <p:extLst>
      <p:ext uri="{BB962C8B-B14F-4D97-AF65-F5344CB8AC3E}">
        <p14:creationId xmlns:p14="http://schemas.microsoft.com/office/powerpoint/2010/main" val="4183211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02526-FD3D-4939-BA72-29CE0B6CE2EF}"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31A48-0528-4289-BF9A-731E9281F8F4}" type="slidenum">
              <a:rPr lang="en-US" smtClean="0"/>
              <a:t>‹#›</a:t>
            </a:fld>
            <a:endParaRPr lang="en-US"/>
          </a:p>
        </p:txBody>
      </p:sp>
    </p:spTree>
    <p:extLst>
      <p:ext uri="{BB962C8B-B14F-4D97-AF65-F5344CB8AC3E}">
        <p14:creationId xmlns:p14="http://schemas.microsoft.com/office/powerpoint/2010/main" val="127577402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02526-FD3D-4939-BA72-29CE0B6CE2EF}"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31A48-0528-4289-BF9A-731E9281F8F4}" type="slidenum">
              <a:rPr lang="en-US" smtClean="0"/>
              <a:t>‹#›</a:t>
            </a:fld>
            <a:endParaRPr lang="en-US"/>
          </a:p>
        </p:txBody>
      </p:sp>
    </p:spTree>
    <p:extLst>
      <p:ext uri="{BB962C8B-B14F-4D97-AF65-F5344CB8AC3E}">
        <p14:creationId xmlns:p14="http://schemas.microsoft.com/office/powerpoint/2010/main" val="287647542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02526-FD3D-4939-BA72-29CE0B6CE2EF}"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31A48-0528-4289-BF9A-731E9281F8F4}" type="slidenum">
              <a:rPr lang="en-US" smtClean="0"/>
              <a:t>‹#›</a:t>
            </a:fld>
            <a:endParaRPr lang="en-US"/>
          </a:p>
        </p:txBody>
      </p:sp>
    </p:spTree>
    <p:extLst>
      <p:ext uri="{BB962C8B-B14F-4D97-AF65-F5344CB8AC3E}">
        <p14:creationId xmlns:p14="http://schemas.microsoft.com/office/powerpoint/2010/main" val="9829078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02526-FD3D-4939-BA72-29CE0B6CE2EF}"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31A48-0528-4289-BF9A-731E9281F8F4}" type="slidenum">
              <a:rPr lang="en-US" smtClean="0"/>
              <a:t>‹#›</a:t>
            </a:fld>
            <a:endParaRPr lang="en-US"/>
          </a:p>
        </p:txBody>
      </p:sp>
    </p:spTree>
    <p:extLst>
      <p:ext uri="{BB962C8B-B14F-4D97-AF65-F5344CB8AC3E}">
        <p14:creationId xmlns:p14="http://schemas.microsoft.com/office/powerpoint/2010/main" val="3457115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0" y="5657364"/>
            <a:ext cx="12192000" cy="1200636"/>
          </a:xfrm>
        </p:spPr>
        <p:txBody>
          <a:bodyPr/>
          <a:lstStyle>
            <a:lvl1pPr marL="0" indent="0">
              <a:buNone/>
              <a:defRPr/>
            </a:lvl1p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1066" y="88078"/>
            <a:ext cx="5439534" cy="419158"/>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9E5354-41B5-4B07-A481-2D470668A29E}"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8FA52-57AB-4747-8959-ED6008A56BB2}" type="slidenum">
              <a:rPr lang="en-US" smtClean="0"/>
              <a:t>‹#›</a:t>
            </a:fld>
            <a:endParaRPr lang="en-US"/>
          </a:p>
        </p:txBody>
      </p:sp>
      <p:sp>
        <p:nvSpPr>
          <p:cNvPr id="8" name="Picture Placeholder 7"/>
          <p:cNvSpPr>
            <a:spLocks noGrp="1"/>
          </p:cNvSpPr>
          <p:nvPr>
            <p:ph type="pic" sz="quarter" idx="13"/>
          </p:nvPr>
        </p:nvSpPr>
        <p:spPr>
          <a:xfrm>
            <a:off x="3047999" y="0"/>
            <a:ext cx="5562601" cy="507236"/>
          </a:xfrm>
        </p:spPr>
        <p:txBody>
          <a:bodyPr/>
          <a:lstStyle>
            <a:lvl1pPr marL="0" indent="0">
              <a:buNone/>
              <a:defRPr/>
            </a:lvl1pPr>
          </a:lstStyle>
          <a:p>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766" y="5657364"/>
            <a:ext cx="12044468" cy="1200636"/>
          </a:xfrm>
          <a:prstGeom prst="rect">
            <a:avLst/>
          </a:prstGeom>
        </p:spPr>
      </p:pic>
    </p:spTree>
    <p:extLst>
      <p:ext uri="{BB962C8B-B14F-4D97-AF65-F5344CB8AC3E}">
        <p14:creationId xmlns:p14="http://schemas.microsoft.com/office/powerpoint/2010/main" val="3855552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9E5354-41B5-4B07-A481-2D470668A29E}"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8FA52-57AB-4747-8959-ED6008A56BB2}" type="slidenum">
              <a:rPr lang="en-US" smtClean="0"/>
              <a:t>‹#›</a:t>
            </a:fld>
            <a:endParaRPr lang="en-US"/>
          </a:p>
        </p:txBody>
      </p:sp>
    </p:spTree>
    <p:extLst>
      <p:ext uri="{BB962C8B-B14F-4D97-AF65-F5344CB8AC3E}">
        <p14:creationId xmlns:p14="http://schemas.microsoft.com/office/powerpoint/2010/main" val="369625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9E5354-41B5-4B07-A481-2D470668A29E}" type="datetimeFigureOut">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88FA52-57AB-4747-8959-ED6008A56BB2}" type="slidenum">
              <a:rPr lang="en-US" smtClean="0"/>
              <a:t>‹#›</a:t>
            </a:fld>
            <a:endParaRPr lang="en-US"/>
          </a:p>
        </p:txBody>
      </p:sp>
    </p:spTree>
    <p:extLst>
      <p:ext uri="{BB962C8B-B14F-4D97-AF65-F5344CB8AC3E}">
        <p14:creationId xmlns:p14="http://schemas.microsoft.com/office/powerpoint/2010/main" val="257543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9E5354-41B5-4B07-A481-2D470668A29E}" type="datetimeFigureOut">
              <a:rPr lang="en-US" smtClean="0"/>
              <a:t>11/14/2018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88FA52-57AB-4747-8959-ED6008A56BB2}" type="slidenum">
              <a:rPr lang="en-US" smtClean="0"/>
              <a:t>‹#›</a:t>
            </a:fld>
            <a:endParaRPr lang="en-US"/>
          </a:p>
        </p:txBody>
      </p:sp>
    </p:spTree>
    <p:extLst>
      <p:ext uri="{BB962C8B-B14F-4D97-AF65-F5344CB8AC3E}">
        <p14:creationId xmlns:p14="http://schemas.microsoft.com/office/powerpoint/2010/main" val="29853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9E5354-41B5-4B07-A481-2D470668A29E}" type="datetimeFigureOut">
              <a:rPr lang="en-US" smtClean="0"/>
              <a:t>11/14/2018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88FA52-57AB-4747-8959-ED6008A56BB2}" type="slidenum">
              <a:rPr lang="en-US" smtClean="0"/>
              <a:t>‹#›</a:t>
            </a:fld>
            <a:endParaRPr lang="en-US"/>
          </a:p>
        </p:txBody>
      </p:sp>
    </p:spTree>
    <p:extLst>
      <p:ext uri="{BB962C8B-B14F-4D97-AF65-F5344CB8AC3E}">
        <p14:creationId xmlns:p14="http://schemas.microsoft.com/office/powerpoint/2010/main" val="657397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9E5354-41B5-4B07-A481-2D470668A29E}" type="datetimeFigureOut">
              <a:rPr lang="en-US" smtClean="0"/>
              <a:t>11/14/2018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88FA52-57AB-4747-8959-ED6008A56BB2}" type="slidenum">
              <a:rPr lang="en-US" smtClean="0"/>
              <a:t>‹#›</a:t>
            </a:fld>
            <a:endParaRPr lang="en-US"/>
          </a:p>
        </p:txBody>
      </p:sp>
    </p:spTree>
    <p:extLst>
      <p:ext uri="{BB962C8B-B14F-4D97-AF65-F5344CB8AC3E}">
        <p14:creationId xmlns:p14="http://schemas.microsoft.com/office/powerpoint/2010/main" val="4068063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9E5354-41B5-4B07-A481-2D470668A29E}" type="datetimeFigureOut">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88FA52-57AB-4747-8959-ED6008A56BB2}" type="slidenum">
              <a:rPr lang="en-US" smtClean="0"/>
              <a:t>‹#›</a:t>
            </a:fld>
            <a:endParaRPr lang="en-US"/>
          </a:p>
        </p:txBody>
      </p:sp>
    </p:spTree>
    <p:extLst>
      <p:ext uri="{BB962C8B-B14F-4D97-AF65-F5344CB8AC3E}">
        <p14:creationId xmlns:p14="http://schemas.microsoft.com/office/powerpoint/2010/main" val="4050598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9E5354-41B5-4B07-A481-2D470668A29E}" type="datetimeFigureOut">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88FA52-57AB-4747-8959-ED6008A56BB2}" type="slidenum">
              <a:rPr lang="en-US" smtClean="0"/>
              <a:t>‹#›</a:t>
            </a:fld>
            <a:endParaRPr lang="en-US"/>
          </a:p>
        </p:txBody>
      </p:sp>
    </p:spTree>
    <p:extLst>
      <p:ext uri="{BB962C8B-B14F-4D97-AF65-F5344CB8AC3E}">
        <p14:creationId xmlns:p14="http://schemas.microsoft.com/office/powerpoint/2010/main" val="2238663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9E5354-41B5-4B07-A481-2D470668A29E}" type="datetimeFigureOut">
              <a:rPr lang="en-US" smtClean="0"/>
              <a:t>11/14/2018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88FA52-57AB-4747-8959-ED6008A56BB2}" type="slidenum">
              <a:rPr lang="en-US" smtClean="0"/>
              <a:t>‹#›</a:t>
            </a:fld>
            <a:endParaRPr lang="en-US"/>
          </a:p>
        </p:txBody>
      </p:sp>
    </p:spTree>
    <p:extLst>
      <p:ext uri="{BB962C8B-B14F-4D97-AF65-F5344CB8AC3E}">
        <p14:creationId xmlns:p14="http://schemas.microsoft.com/office/powerpoint/2010/main" val="3472401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9" r:id="rId14"/>
    <p:sldLayoutId id="2147483677" r:id="rId15"/>
    <p:sldLayoutId id="2147483693" r:id="rId16"/>
    <p:sldLayoutId id="214748369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Microsoft_Excel_Worksheet1.xlsx"/></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hyperlink" Target="http://www.glo-be.be/"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5.emf"/></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6.emf"/></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Layout" Target="../slideLayouts/slideLayout14.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befind.be/publications/taxes"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9583" y="131160"/>
            <a:ext cx="5439534" cy="419158"/>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29287"/>
            <a:ext cx="12044468" cy="1200636"/>
          </a:xfrm>
          <a:prstGeom prst="rect">
            <a:avLst/>
          </a:prstGeom>
        </p:spPr>
      </p:pic>
      <p:sp>
        <p:nvSpPr>
          <p:cNvPr id="2" name="Title 1"/>
          <p:cNvSpPr>
            <a:spLocks noGrp="1"/>
          </p:cNvSpPr>
          <p:nvPr>
            <p:ph type="ctrTitle"/>
          </p:nvPr>
        </p:nvSpPr>
        <p:spPr>
          <a:xfrm>
            <a:off x="167673" y="1316122"/>
            <a:ext cx="11969620" cy="4279309"/>
          </a:xfrm>
        </p:spPr>
        <p:txBody>
          <a:bodyPr>
            <a:noAutofit/>
          </a:bodyPr>
          <a:lstStyle/>
          <a:p>
            <a:pPr>
              <a:lnSpc>
                <a:spcPct val="110000"/>
              </a:lnSpc>
              <a:spcAft>
                <a:spcPts val="6000"/>
              </a:spcAft>
            </a:pPr>
            <a:r>
              <a:rPr lang="fr-BE" sz="5200" b="1" i="1" dirty="0" smtClean="0">
                <a:solidFill>
                  <a:srgbClr val="FF0000"/>
                </a:solidFill>
              </a:rPr>
              <a:t/>
            </a:r>
            <a:br>
              <a:rPr lang="fr-BE" sz="5200" b="1" i="1" dirty="0" smtClean="0">
                <a:solidFill>
                  <a:srgbClr val="FF0000"/>
                </a:solidFill>
              </a:rPr>
            </a:br>
            <a:r>
              <a:rPr lang="fr-BE" sz="5200" b="1" i="1" dirty="0">
                <a:solidFill>
                  <a:srgbClr val="FF0000"/>
                </a:solidFill>
              </a:rPr>
              <a:t/>
            </a:r>
            <a:br>
              <a:rPr lang="fr-BE" sz="5200" b="1" i="1" dirty="0">
                <a:solidFill>
                  <a:srgbClr val="FF0000"/>
                </a:solidFill>
              </a:rPr>
            </a:br>
            <a:r>
              <a:rPr lang="fr-BE" sz="5200" b="1" i="1" dirty="0" smtClean="0">
                <a:solidFill>
                  <a:srgbClr val="FF0000"/>
                </a:solidFill>
              </a:rPr>
              <a:t/>
            </a:r>
            <a:br>
              <a:rPr lang="fr-BE" sz="5200" b="1" i="1" dirty="0" smtClean="0">
                <a:solidFill>
                  <a:srgbClr val="FF0000"/>
                </a:solidFill>
              </a:rPr>
            </a:br>
            <a:r>
              <a:rPr lang="fr-BE" sz="5200" b="1" i="1" dirty="0" smtClean="0">
                <a:solidFill>
                  <a:srgbClr val="FF0000"/>
                </a:solidFill>
              </a:rPr>
              <a:t>ACROPOLIS-</a:t>
            </a:r>
            <a:r>
              <a:rPr lang="fr-BE" sz="5200" b="1" i="1" dirty="0" err="1" smtClean="0">
                <a:solidFill>
                  <a:srgbClr val="FF0000"/>
                </a:solidFill>
              </a:rPr>
              <a:t>BeFinD</a:t>
            </a:r>
            <a:r>
              <a:rPr lang="fr-BE" sz="5200" b="1" i="1" dirty="0" smtClean="0">
                <a:solidFill>
                  <a:srgbClr val="FF0000"/>
                </a:solidFill>
              </a:rPr>
              <a:t> </a:t>
            </a:r>
            <a:r>
              <a:rPr lang="fr-BE" sz="5200" b="1" i="1" dirty="0" err="1">
                <a:solidFill>
                  <a:srgbClr val="FF0000"/>
                </a:solidFill>
              </a:rPr>
              <a:t>Dissemination</a:t>
            </a:r>
            <a:r>
              <a:rPr lang="fr-BE" sz="5200" b="1" i="1" dirty="0">
                <a:solidFill>
                  <a:srgbClr val="FF0000"/>
                </a:solidFill>
              </a:rPr>
              <a:t> </a:t>
            </a:r>
            <a:r>
              <a:rPr lang="fr-BE" sz="5200" b="1" i="1" dirty="0" err="1" smtClean="0">
                <a:solidFill>
                  <a:srgbClr val="FF0000"/>
                </a:solidFill>
              </a:rPr>
              <a:t>Seminar</a:t>
            </a:r>
            <a:r>
              <a:rPr lang="en-US" sz="4800" dirty="0"/>
              <a:t/>
            </a:r>
            <a:br>
              <a:rPr lang="en-US" sz="4800" dirty="0"/>
            </a:br>
            <a:r>
              <a:rPr lang="fr-BE" sz="4000" b="1" dirty="0" smtClean="0">
                <a:solidFill>
                  <a:srgbClr val="C00000"/>
                </a:solidFill>
              </a:rPr>
              <a:t/>
            </a:r>
            <a:br>
              <a:rPr lang="fr-BE" sz="4000" b="1" dirty="0" smtClean="0">
                <a:solidFill>
                  <a:srgbClr val="C00000"/>
                </a:solidFill>
              </a:rPr>
            </a:br>
            <a:r>
              <a:rPr lang="en-US" sz="4400" b="1" dirty="0">
                <a:solidFill>
                  <a:srgbClr val="C00000"/>
                </a:solidFill>
              </a:rPr>
              <a:t>Domestic Resource Mobilization in Burkina Faso: Welfare Effects of VAT Reforms</a:t>
            </a:r>
            <a:br>
              <a:rPr lang="en-US" sz="4400" b="1" dirty="0">
                <a:solidFill>
                  <a:srgbClr val="C00000"/>
                </a:solidFill>
              </a:rPr>
            </a:br>
            <a:r>
              <a:rPr lang="en-US" sz="5000" b="1" dirty="0"/>
              <a:t/>
            </a:r>
            <a:br>
              <a:rPr lang="en-US" sz="5000" b="1" dirty="0"/>
            </a:br>
            <a:endParaRPr lang="en-US" sz="5000" b="1" dirty="0"/>
          </a:p>
        </p:txBody>
      </p:sp>
      <p:sp>
        <p:nvSpPr>
          <p:cNvPr id="3" name="Subtitle 2"/>
          <p:cNvSpPr>
            <a:spLocks noGrp="1"/>
          </p:cNvSpPr>
          <p:nvPr>
            <p:ph type="subTitle" idx="1"/>
          </p:nvPr>
        </p:nvSpPr>
        <p:spPr>
          <a:xfrm>
            <a:off x="479117" y="4025682"/>
            <a:ext cx="11465234" cy="1435894"/>
          </a:xfrm>
        </p:spPr>
        <p:txBody>
          <a:bodyPr>
            <a:normAutofit fontScale="92500" lnSpcReduction="10000"/>
          </a:bodyPr>
          <a:lstStyle/>
          <a:p>
            <a:endParaRPr lang="en-US" sz="3000" b="1" noProof="0" dirty="0" smtClean="0"/>
          </a:p>
          <a:p>
            <a:r>
              <a:rPr lang="en-US" sz="3000" b="1" noProof="0" dirty="0" smtClean="0"/>
              <a:t>R</a:t>
            </a:r>
            <a:r>
              <a:rPr lang="en-US" sz="3000" b="1" dirty="0" err="1" smtClean="0"/>
              <a:t>omain</a:t>
            </a:r>
            <a:r>
              <a:rPr lang="en-US" sz="3200" b="1" dirty="0" smtClean="0"/>
              <a:t> </a:t>
            </a:r>
            <a:r>
              <a:rPr lang="en-US" sz="3200" b="1" dirty="0" err="1" smtClean="0"/>
              <a:t>Houssa</a:t>
            </a:r>
            <a:r>
              <a:rPr lang="en-US" sz="3200" b="1" dirty="0" smtClean="0"/>
              <a:t>, </a:t>
            </a:r>
            <a:r>
              <a:rPr lang="en-US" sz="3200" b="1" dirty="0" err="1" smtClean="0"/>
              <a:t>Kelbesa</a:t>
            </a:r>
            <a:r>
              <a:rPr lang="en-US" sz="3200" b="1" dirty="0" smtClean="0"/>
              <a:t> </a:t>
            </a:r>
            <a:r>
              <a:rPr lang="en-US" sz="3200" b="1" dirty="0" err="1"/>
              <a:t>Megersa</a:t>
            </a:r>
            <a:r>
              <a:rPr lang="en-US" sz="3200" b="1" dirty="0"/>
              <a:t> and Bart </a:t>
            </a:r>
            <a:r>
              <a:rPr lang="en-US" sz="3200" b="1" dirty="0" err="1"/>
              <a:t>Capeau</a:t>
            </a:r>
            <a:endParaRPr lang="en-US" sz="3200" b="1" dirty="0"/>
          </a:p>
          <a:p>
            <a:r>
              <a:rPr lang="en-US" sz="3000" dirty="0" smtClean="0"/>
              <a:t>18 October 2018, </a:t>
            </a:r>
            <a:r>
              <a:rPr lang="en-US" sz="3000" b="1" dirty="0" smtClean="0"/>
              <a:t>Ouagadougou</a:t>
            </a:r>
            <a:endParaRPr lang="en-US" sz="3000" b="1" noProof="0" dirty="0"/>
          </a:p>
        </p:txBody>
      </p:sp>
    </p:spTree>
    <p:extLst>
      <p:ext uri="{BB962C8B-B14F-4D97-AF65-F5344CB8AC3E}">
        <p14:creationId xmlns:p14="http://schemas.microsoft.com/office/powerpoint/2010/main" val="2182133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155" y="365125"/>
            <a:ext cx="11770276" cy="1325563"/>
          </a:xfrm>
        </p:spPr>
        <p:txBody>
          <a:bodyPr>
            <a:normAutofit/>
          </a:bodyPr>
          <a:lstStyle/>
          <a:p>
            <a:r>
              <a:rPr lang="en-US" sz="6000" b="1" noProof="0" dirty="0" smtClean="0">
                <a:solidFill>
                  <a:srgbClr val="FF0000"/>
                </a:solidFill>
              </a:rPr>
              <a:t>Welfare effects of VAT reforms in BFA</a:t>
            </a:r>
            <a:endParaRPr lang="en-US" sz="6000" noProof="0" dirty="0">
              <a:solidFill>
                <a:srgbClr val="FF0000"/>
              </a:solidFill>
            </a:endParaRPr>
          </a:p>
        </p:txBody>
      </p:sp>
      <p:sp>
        <p:nvSpPr>
          <p:cNvPr id="3" name="Content Placeholder 2"/>
          <p:cNvSpPr>
            <a:spLocks noGrp="1"/>
          </p:cNvSpPr>
          <p:nvPr>
            <p:ph idx="1"/>
          </p:nvPr>
        </p:nvSpPr>
        <p:spPr>
          <a:xfrm>
            <a:off x="838200" y="1380146"/>
            <a:ext cx="10923954" cy="4364162"/>
          </a:xfrm>
        </p:spPr>
        <p:txBody>
          <a:bodyPr>
            <a:normAutofit fontScale="85000" lnSpcReduction="10000"/>
          </a:bodyPr>
          <a:lstStyle/>
          <a:p>
            <a:pPr lvl="1"/>
            <a:r>
              <a:rPr lang="en-US" sz="3800" dirty="0" smtClean="0"/>
              <a:t>Reforms: eliminate </a:t>
            </a:r>
            <a:r>
              <a:rPr lang="en-US" sz="3800" dirty="0"/>
              <a:t>VAT </a:t>
            </a:r>
            <a:r>
              <a:rPr lang="en-US" sz="3800" dirty="0" smtClean="0"/>
              <a:t>exemptions/zero rates </a:t>
            </a:r>
            <a:r>
              <a:rPr lang="en-US" sz="3800" dirty="0"/>
              <a:t>and/or to increase the VAT rate on a number of consumption items. </a:t>
            </a:r>
            <a:endParaRPr lang="en-US" sz="3800" dirty="0" smtClean="0"/>
          </a:p>
          <a:p>
            <a:pPr lvl="1"/>
            <a:r>
              <a:rPr lang="en-US" sz="3800" dirty="0" smtClean="0"/>
              <a:t>These </a:t>
            </a:r>
            <a:r>
              <a:rPr lang="en-US" sz="3800" dirty="0"/>
              <a:t>policies, however, could potentially affect differently the income classes in the society and may lead to increasing inequality. </a:t>
            </a:r>
            <a:endParaRPr lang="en-US" sz="3800" dirty="0" smtClean="0"/>
          </a:p>
          <a:p>
            <a:pPr lvl="1"/>
            <a:r>
              <a:rPr lang="en-US" sz="3800" dirty="0" smtClean="0"/>
              <a:t>We </a:t>
            </a:r>
            <a:r>
              <a:rPr lang="en-US" sz="3800" dirty="0"/>
              <a:t>develop a </a:t>
            </a:r>
            <a:r>
              <a:rPr lang="en-US" sz="3800" dirty="0" smtClean="0"/>
              <a:t>tool (micro-simulation model): BFATAX </a:t>
            </a:r>
          </a:p>
          <a:p>
            <a:pPr lvl="2"/>
            <a:r>
              <a:rPr lang="en-US" sz="3400" dirty="0" smtClean="0"/>
              <a:t>evaluate policy impact </a:t>
            </a:r>
            <a:r>
              <a:rPr lang="en-US" sz="3400" dirty="0"/>
              <a:t>on </a:t>
            </a:r>
            <a:endParaRPr lang="en-US" sz="3400" dirty="0" smtClean="0"/>
          </a:p>
          <a:p>
            <a:pPr lvl="3"/>
            <a:r>
              <a:rPr lang="en-US" sz="3200" dirty="0" smtClean="0"/>
              <a:t>government </a:t>
            </a:r>
            <a:r>
              <a:rPr lang="en-US" sz="3200" dirty="0"/>
              <a:t>revenue </a:t>
            </a:r>
            <a:endParaRPr lang="en-US" sz="3200" dirty="0" smtClean="0"/>
          </a:p>
          <a:p>
            <a:pPr lvl="3"/>
            <a:r>
              <a:rPr lang="en-US" sz="3200" dirty="0" smtClean="0"/>
              <a:t>welfare cost across </a:t>
            </a:r>
            <a:r>
              <a:rPr lang="en-US" sz="3200" dirty="0"/>
              <a:t>the poor and rich households</a:t>
            </a:r>
            <a:r>
              <a:rPr lang="en-US" i="1" dirty="0"/>
              <a:t>. </a:t>
            </a:r>
            <a:endParaRPr lang="en-US" i="1" dirty="0" smtClean="0"/>
          </a:p>
          <a:p>
            <a:pPr lvl="3"/>
            <a:r>
              <a:rPr lang="fr-BE" sz="3200" dirty="0" err="1"/>
              <a:t>Excess</a:t>
            </a:r>
            <a:r>
              <a:rPr lang="fr-BE" sz="3200" dirty="0"/>
              <a:t> </a:t>
            </a:r>
            <a:r>
              <a:rPr lang="fr-BE" sz="3200" dirty="0" err="1"/>
              <a:t>burden</a:t>
            </a:r>
            <a:r>
              <a:rPr lang="fr-BE" sz="3200" dirty="0"/>
              <a:t>?</a:t>
            </a:r>
            <a:endParaRPr lang="en-US" sz="3200"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9583" y="131160"/>
            <a:ext cx="5439534" cy="419158"/>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77" y="5620628"/>
            <a:ext cx="12044468" cy="1200636"/>
          </a:xfrm>
          <a:prstGeom prst="rect">
            <a:avLst/>
          </a:prstGeom>
        </p:spPr>
      </p:pic>
    </p:spTree>
    <p:extLst>
      <p:ext uri="{BB962C8B-B14F-4D97-AF65-F5344CB8AC3E}">
        <p14:creationId xmlns:p14="http://schemas.microsoft.com/office/powerpoint/2010/main" val="2505981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noProof="0" dirty="0" smtClean="0"/>
              <a:t>Outline</a:t>
            </a:r>
            <a:endParaRPr lang="en-US" sz="6000" noProof="0" dirty="0"/>
          </a:p>
        </p:txBody>
      </p:sp>
      <p:sp>
        <p:nvSpPr>
          <p:cNvPr id="3" name="Content Placeholder 2"/>
          <p:cNvSpPr>
            <a:spLocks noGrp="1"/>
          </p:cNvSpPr>
          <p:nvPr>
            <p:ph idx="1"/>
          </p:nvPr>
        </p:nvSpPr>
        <p:spPr>
          <a:xfrm>
            <a:off x="457201" y="1825624"/>
            <a:ext cx="11572874" cy="3702930"/>
          </a:xfrm>
        </p:spPr>
        <p:txBody>
          <a:bodyPr>
            <a:normAutofit fontScale="85000" lnSpcReduction="20000"/>
          </a:bodyPr>
          <a:lstStyle/>
          <a:p>
            <a:pPr lvl="0"/>
            <a:r>
              <a:rPr lang="en-US" sz="4000" b="1" dirty="0">
                <a:solidFill>
                  <a:schemeClr val="accent2"/>
                </a:solidFill>
              </a:rPr>
              <a:t>I.</a:t>
            </a:r>
            <a:r>
              <a:rPr lang="en-US" sz="4000" b="1" dirty="0"/>
              <a:t> </a:t>
            </a:r>
            <a:r>
              <a:rPr lang="en-US" sz="4000" b="1" dirty="0" smtClean="0"/>
              <a:t>BFATAX</a:t>
            </a:r>
            <a:endParaRPr lang="en-US" sz="4000" b="1" dirty="0"/>
          </a:p>
          <a:p>
            <a:pPr lvl="0"/>
            <a:endParaRPr lang="en-US" sz="4000" b="1" dirty="0"/>
          </a:p>
          <a:p>
            <a:r>
              <a:rPr lang="en-US" sz="4000" b="1" dirty="0">
                <a:solidFill>
                  <a:schemeClr val="accent2"/>
                </a:solidFill>
              </a:rPr>
              <a:t>II. </a:t>
            </a:r>
            <a:r>
              <a:rPr lang="en-US" sz="4000" b="1" dirty="0" smtClean="0"/>
              <a:t>Data</a:t>
            </a:r>
            <a:endParaRPr lang="en-US" sz="4000" b="1" dirty="0"/>
          </a:p>
          <a:p>
            <a:endParaRPr lang="en-US" sz="4000" b="1" dirty="0"/>
          </a:p>
          <a:p>
            <a:r>
              <a:rPr lang="en-US" sz="4000" b="1" dirty="0">
                <a:solidFill>
                  <a:schemeClr val="accent2"/>
                </a:solidFill>
              </a:rPr>
              <a:t>III. </a:t>
            </a:r>
            <a:r>
              <a:rPr lang="en-US" sz="4000" b="1" dirty="0" smtClean="0"/>
              <a:t>Empirical results</a:t>
            </a:r>
            <a:endParaRPr lang="en-US" sz="4000" b="1" dirty="0"/>
          </a:p>
          <a:p>
            <a:endParaRPr lang="en-US" sz="4000" b="1" dirty="0"/>
          </a:p>
          <a:p>
            <a:r>
              <a:rPr lang="fr-BE" sz="4000" b="1" dirty="0">
                <a:solidFill>
                  <a:schemeClr val="accent2"/>
                </a:solidFill>
              </a:rPr>
              <a:t>IV. </a:t>
            </a:r>
            <a:r>
              <a:rPr lang="fr-BE" sz="4000" b="1" dirty="0" err="1"/>
              <a:t>Conclusing</a:t>
            </a:r>
            <a:r>
              <a:rPr lang="fr-BE" sz="4000" b="1" dirty="0"/>
              <a:t> </a:t>
            </a:r>
            <a:r>
              <a:rPr lang="fr-BE" sz="4000" b="1" dirty="0" err="1"/>
              <a:t>Remarks</a:t>
            </a:r>
            <a:endParaRPr lang="en-US" sz="4000"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9583" y="131160"/>
            <a:ext cx="5439534" cy="419158"/>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77" y="5620628"/>
            <a:ext cx="12044468" cy="1200636"/>
          </a:xfrm>
          <a:prstGeom prst="rect">
            <a:avLst/>
          </a:prstGeom>
        </p:spPr>
      </p:pic>
    </p:spTree>
    <p:extLst>
      <p:ext uri="{BB962C8B-B14F-4D97-AF65-F5344CB8AC3E}">
        <p14:creationId xmlns:p14="http://schemas.microsoft.com/office/powerpoint/2010/main" val="1244549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209" y="1070708"/>
            <a:ext cx="10515600" cy="3527232"/>
          </a:xfrm>
        </p:spPr>
        <p:txBody>
          <a:bodyPr>
            <a:normAutofit fontScale="90000"/>
          </a:bodyPr>
          <a:lstStyle/>
          <a:p>
            <a:pPr algn="ctr"/>
            <a:r>
              <a:rPr lang="fr-BE" sz="5400" b="1" dirty="0" smtClean="0">
                <a:solidFill>
                  <a:schemeClr val="accent2"/>
                </a:solidFill>
              </a:rPr>
              <a:t>I.</a:t>
            </a:r>
            <a:r>
              <a:rPr lang="fr-BE" sz="5400" b="1" dirty="0" smtClean="0"/>
              <a:t> </a:t>
            </a:r>
            <a:br>
              <a:rPr lang="fr-BE" sz="5400" b="1" dirty="0" smtClean="0"/>
            </a:br>
            <a:r>
              <a:rPr lang="fr-BE" sz="5400" b="1" dirty="0" smtClean="0"/>
              <a:t/>
            </a:r>
            <a:br>
              <a:rPr lang="fr-BE" sz="5400" b="1" dirty="0" smtClean="0"/>
            </a:br>
            <a:r>
              <a:rPr lang="fr-BE" sz="6700" b="1" dirty="0" smtClean="0"/>
              <a:t>BFATAX: </a:t>
            </a:r>
            <a:r>
              <a:rPr lang="fr-BE" sz="6700" b="1" dirty="0" err="1" smtClean="0"/>
              <a:t>Microsimulation</a:t>
            </a:r>
            <a:r>
              <a:rPr lang="fr-BE" sz="6700" b="1" dirty="0" smtClean="0"/>
              <a:t> for </a:t>
            </a:r>
            <a:r>
              <a:rPr lang="fr-BE" sz="6700" b="1" dirty="0" err="1"/>
              <a:t>E</a:t>
            </a:r>
            <a:r>
              <a:rPr lang="fr-BE" sz="6700" b="1" dirty="0" err="1" smtClean="0"/>
              <a:t>valuating</a:t>
            </a:r>
            <a:r>
              <a:rPr lang="fr-BE" sz="6700" b="1" dirty="0" smtClean="0"/>
              <a:t> </a:t>
            </a:r>
            <a:r>
              <a:rPr lang="fr-BE" sz="6700" b="1" dirty="0" err="1" smtClean="0"/>
              <a:t>tax</a:t>
            </a:r>
            <a:r>
              <a:rPr lang="fr-BE" sz="6700" b="1" dirty="0" smtClean="0"/>
              <a:t> reforms in BFA</a:t>
            </a:r>
            <a:r>
              <a:rPr lang="fr-BE" sz="6700" b="1" dirty="0"/>
              <a:t/>
            </a:r>
            <a:br>
              <a:rPr lang="fr-BE" sz="6700" b="1" dirty="0"/>
            </a:br>
            <a:r>
              <a:rPr lang="fr-BE" sz="5400" b="1" dirty="0"/>
              <a:t> </a:t>
            </a:r>
            <a:endParaRPr lang="en-US" sz="5400" noProof="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9583" y="131160"/>
            <a:ext cx="5439534" cy="41915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77" y="5620628"/>
            <a:ext cx="12044468" cy="1200636"/>
          </a:xfrm>
          <a:prstGeom prst="rect">
            <a:avLst/>
          </a:prstGeom>
        </p:spPr>
      </p:pic>
    </p:spTree>
    <p:extLst>
      <p:ext uri="{BB962C8B-B14F-4D97-AF65-F5344CB8AC3E}">
        <p14:creationId xmlns:p14="http://schemas.microsoft.com/office/powerpoint/2010/main" val="575161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Microsimulation</a:t>
            </a:r>
            <a:endParaRPr lang="en-US" sz="5400" noProof="0" dirty="0"/>
          </a:p>
        </p:txBody>
      </p:sp>
      <p:sp>
        <p:nvSpPr>
          <p:cNvPr id="3" name="Content Placeholder 2"/>
          <p:cNvSpPr>
            <a:spLocks noGrp="1"/>
          </p:cNvSpPr>
          <p:nvPr>
            <p:ph idx="1"/>
          </p:nvPr>
        </p:nvSpPr>
        <p:spPr>
          <a:xfrm>
            <a:off x="523631" y="1547446"/>
            <a:ext cx="11020669" cy="3981108"/>
          </a:xfrm>
        </p:spPr>
        <p:txBody>
          <a:bodyPr>
            <a:normAutofit fontScale="92500" lnSpcReduction="10000"/>
          </a:bodyPr>
          <a:lstStyle/>
          <a:p>
            <a:r>
              <a:rPr lang="en-US" sz="4000" dirty="0"/>
              <a:t>Microsimulation models </a:t>
            </a:r>
            <a:r>
              <a:rPr lang="en-US" sz="4000" dirty="0" smtClean="0"/>
              <a:t>allow to </a:t>
            </a:r>
            <a:r>
              <a:rPr lang="en-US" sz="4000" dirty="0"/>
              <a:t>analyze </a:t>
            </a:r>
            <a:r>
              <a:rPr lang="en-US" sz="4000" dirty="0" smtClean="0"/>
              <a:t>impacts of </a:t>
            </a:r>
            <a:r>
              <a:rPr lang="en-US" sz="4000" dirty="0"/>
              <a:t>changes in </a:t>
            </a:r>
            <a:r>
              <a:rPr lang="en-US" sz="4000" dirty="0" smtClean="0"/>
              <a:t>policies related to taxation and benefits </a:t>
            </a:r>
          </a:p>
          <a:p>
            <a:r>
              <a:rPr lang="en-US" sz="4000" dirty="0"/>
              <a:t> </a:t>
            </a:r>
            <a:r>
              <a:rPr lang="en-US" sz="4000" dirty="0" smtClean="0"/>
              <a:t>Evaluate tax </a:t>
            </a:r>
            <a:r>
              <a:rPr lang="en-US" sz="4000" dirty="0"/>
              <a:t>reforms </a:t>
            </a:r>
            <a:endParaRPr lang="en-US" sz="4000" dirty="0" smtClean="0"/>
          </a:p>
          <a:p>
            <a:pPr lvl="1"/>
            <a:r>
              <a:rPr lang="en-US" sz="3600" dirty="0" smtClean="0"/>
              <a:t>not </a:t>
            </a:r>
            <a:r>
              <a:rPr lang="en-US" sz="3600" dirty="0"/>
              <a:t>only after they have been implemented (i.e. ex-post</a:t>
            </a:r>
            <a:r>
              <a:rPr lang="en-US" sz="3600" dirty="0" smtClean="0"/>
              <a:t>)</a:t>
            </a:r>
          </a:p>
          <a:p>
            <a:pPr lvl="1"/>
            <a:r>
              <a:rPr lang="en-US" sz="3600" dirty="0"/>
              <a:t>but also before potential reforms that are in the pipeline are implemented, i.e. ex-ante </a:t>
            </a:r>
          </a:p>
          <a:p>
            <a:r>
              <a:rPr lang="en-US" sz="4000" dirty="0" smtClean="0"/>
              <a:t>e.g. </a:t>
            </a:r>
            <a:r>
              <a:rPr lang="en-US" sz="4000" dirty="0"/>
              <a:t>EUROMOD (</a:t>
            </a:r>
            <a:r>
              <a:rPr lang="en-US" sz="4000" dirty="0" err="1"/>
              <a:t>Decoster</a:t>
            </a:r>
            <a:r>
              <a:rPr lang="en-US" sz="4000" dirty="0"/>
              <a:t> et al., </a:t>
            </a:r>
            <a:r>
              <a:rPr lang="en-US" sz="4000" dirty="0" smtClean="0"/>
              <a:t>2011; </a:t>
            </a:r>
            <a:r>
              <a:rPr lang="en-US" sz="4000" dirty="0" err="1" smtClean="0"/>
              <a:t>Capeau</a:t>
            </a:r>
            <a:r>
              <a:rPr lang="en-US" sz="4000" dirty="0" smtClean="0"/>
              <a:t> </a:t>
            </a:r>
            <a:r>
              <a:rPr lang="en-US" sz="4000" dirty="0"/>
              <a:t>et al., 2014</a:t>
            </a:r>
            <a:r>
              <a:rPr lang="en-US" sz="4000" dirty="0" smtClean="0"/>
              <a:t>)</a:t>
            </a:r>
            <a:endParaRPr lang="en-US" sz="4000" dirty="0"/>
          </a:p>
          <a:p>
            <a:endParaRPr lang="en-US" sz="4000" dirty="0"/>
          </a:p>
          <a:p>
            <a:endParaRPr lang="en-GB" sz="4000" dirty="0" smtClean="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77" y="5620628"/>
            <a:ext cx="12044468" cy="1200636"/>
          </a:xfrm>
          <a:prstGeom prst="rect">
            <a:avLst/>
          </a:prstGeom>
        </p:spPr>
      </p:pic>
      <p:sp>
        <p:nvSpPr>
          <p:cNvPr id="4" name="Slide Number Placeholder 3"/>
          <p:cNvSpPr>
            <a:spLocks noGrp="1"/>
          </p:cNvSpPr>
          <p:nvPr>
            <p:ph type="sldNum" sz="quarter" idx="12"/>
          </p:nvPr>
        </p:nvSpPr>
        <p:spPr/>
        <p:txBody>
          <a:bodyPr/>
          <a:lstStyle/>
          <a:p>
            <a:fld id="{05631A48-0528-4289-BF9A-731E9281F8F4}" type="slidenum">
              <a:rPr lang="en-US" smtClean="0"/>
              <a:t>13</a:t>
            </a:fld>
            <a:endParaRPr lang="en-US"/>
          </a:p>
        </p:txBody>
      </p:sp>
    </p:spTree>
    <p:extLst>
      <p:ext uri="{BB962C8B-B14F-4D97-AF65-F5344CB8AC3E}">
        <p14:creationId xmlns:p14="http://schemas.microsoft.com/office/powerpoint/2010/main" val="3393340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956"/>
            <a:ext cx="10447215" cy="1090248"/>
          </a:xfrm>
        </p:spPr>
        <p:txBody>
          <a:bodyPr/>
          <a:lstStyle/>
          <a:p>
            <a:r>
              <a:rPr lang="en-US" b="1" dirty="0" smtClean="0"/>
              <a:t>Model  </a:t>
            </a:r>
            <a:endParaRPr lang="en-US" b="1" noProof="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 y="1166205"/>
                <a:ext cx="12148344" cy="4362350"/>
              </a:xfrm>
            </p:spPr>
            <p:txBody>
              <a:bodyPr>
                <a:normAutofit/>
              </a:bodyPr>
              <a:lstStyle/>
              <a:p>
                <a:r>
                  <a:rPr lang="en-US" sz="3200" dirty="0" smtClean="0"/>
                  <a:t>Household </a:t>
                </a:r>
                <a14:m>
                  <m:oMath xmlns:m="http://schemas.openxmlformats.org/officeDocument/2006/math">
                    <m:r>
                      <a:rPr lang="fr-BE" sz="3200" i="1">
                        <a:latin typeface="Cambria Math" panose="02040503050406030204" pitchFamily="18" charset="0"/>
                      </a:rPr>
                      <m:t>h</m:t>
                    </m:r>
                    <m:r>
                      <a:rPr lang="fr-BE" sz="3200" i="1">
                        <a:latin typeface="Cambria Math" panose="02040503050406030204" pitchFamily="18" charset="0"/>
                      </a:rPr>
                      <m:t> ; </m:t>
                    </m:r>
                    <m:r>
                      <a:rPr lang="fr-BE" sz="3200" b="0" i="1" smtClean="0">
                        <a:latin typeface="Cambria Math" panose="02040503050406030204" pitchFamily="18" charset="0"/>
                      </a:rPr>
                      <m:t>h</m:t>
                    </m:r>
                    <m:r>
                      <a:rPr lang="en-US" sz="3200" i="1">
                        <a:latin typeface="Cambria Math" panose="02040503050406030204" pitchFamily="18" charset="0"/>
                      </a:rPr>
                      <m:t>∈{1,2,…,</m:t>
                    </m:r>
                    <m:r>
                      <a:rPr lang="fr-BE" sz="3200" b="0" i="1" smtClean="0">
                        <a:latin typeface="Cambria Math" panose="02040503050406030204" pitchFamily="18" charset="0"/>
                      </a:rPr>
                      <m:t>𝐻</m:t>
                    </m:r>
                    <m:r>
                      <a:rPr lang="en-US" sz="3200" i="1">
                        <a:latin typeface="Cambria Math" panose="02040503050406030204" pitchFamily="18" charset="0"/>
                      </a:rPr>
                      <m:t>}</m:t>
                    </m:r>
                  </m:oMath>
                </a14:m>
                <a:r>
                  <a:rPr lang="en-US" sz="3200" dirty="0" smtClean="0"/>
                  <a:t> and commodity </a:t>
                </a:r>
                <a14:m>
                  <m:oMath xmlns:m="http://schemas.openxmlformats.org/officeDocument/2006/math">
                    <m:r>
                      <a:rPr lang="en-US" sz="3200" i="1">
                        <a:latin typeface="Cambria Math" panose="02040503050406030204" pitchFamily="18" charset="0"/>
                      </a:rPr>
                      <m:t>𝑗</m:t>
                    </m:r>
                  </m:oMath>
                </a14:m>
                <a:r>
                  <a:rPr lang="en-US" sz="3200" dirty="0" smtClean="0"/>
                  <a:t>;   </a:t>
                </a:r>
                <a14:m>
                  <m:oMath xmlns:m="http://schemas.openxmlformats.org/officeDocument/2006/math">
                    <m:r>
                      <a:rPr lang="en-US" sz="3200" i="1">
                        <a:latin typeface="Cambria Math" panose="02040503050406030204" pitchFamily="18" charset="0"/>
                      </a:rPr>
                      <m:t>𝑗</m:t>
                    </m:r>
                    <m:r>
                      <a:rPr lang="en-US" sz="3200" i="1">
                        <a:latin typeface="Cambria Math" panose="02040503050406030204" pitchFamily="18" charset="0"/>
                      </a:rPr>
                      <m:t>∈{1,2,…,</m:t>
                    </m:r>
                    <m:r>
                      <a:rPr lang="en-US" sz="3200" i="1">
                        <a:latin typeface="Cambria Math" panose="02040503050406030204" pitchFamily="18" charset="0"/>
                      </a:rPr>
                      <m:t>𝑛</m:t>
                    </m:r>
                    <m:r>
                      <a:rPr lang="en-US" sz="3200" i="1">
                        <a:latin typeface="Cambria Math" panose="02040503050406030204" pitchFamily="18" charset="0"/>
                      </a:rPr>
                      <m:t>}</m:t>
                    </m:r>
                  </m:oMath>
                </a14:m>
                <a:endParaRPr lang="en-US" sz="3200" dirty="0"/>
              </a:p>
              <a:p>
                <a:r>
                  <a:rPr lang="en-US" sz="3200" dirty="0" smtClean="0"/>
                  <a:t>Quantities </a:t>
                </a:r>
                <a:r>
                  <a:rPr lang="en-US" sz="3200" dirty="0"/>
                  <a:t>consumed by household </a:t>
                </a:r>
                <a14:m>
                  <m:oMath xmlns:m="http://schemas.openxmlformats.org/officeDocument/2006/math">
                    <m:r>
                      <a:rPr lang="fr-BE" sz="3200" i="1">
                        <a:latin typeface="Cambria Math" panose="02040503050406030204" pitchFamily="18" charset="0"/>
                      </a:rPr>
                      <m:t>h</m:t>
                    </m:r>
                  </m:oMath>
                </a14:m>
                <a:r>
                  <a:rPr lang="en-US" sz="3200" dirty="0"/>
                  <a:t> </a:t>
                </a:r>
                <a:r>
                  <a:rPr lang="en-US" sz="3200" dirty="0" smtClean="0"/>
                  <a:t>    </a:t>
                </a:r>
                <a14:m>
                  <m:oMath xmlns:m="http://schemas.openxmlformats.org/officeDocument/2006/math">
                    <m:sSup>
                      <m:sSupPr>
                        <m:ctrlPr>
                          <a:rPr lang="en-US" sz="3200" i="1">
                            <a:latin typeface="Cambria Math" panose="02040503050406030204" pitchFamily="18" charset="0"/>
                          </a:rPr>
                        </m:ctrlPr>
                      </m:sSupPr>
                      <m:e>
                        <m:r>
                          <a:rPr lang="en-US" sz="3200" b="1" i="1">
                            <a:latin typeface="Cambria Math" panose="02040503050406030204" pitchFamily="18" charset="0"/>
                          </a:rPr>
                          <m:t>𝐱</m:t>
                        </m:r>
                      </m:e>
                      <m:sup>
                        <m:r>
                          <a:rPr lang="en-US" sz="3200" i="1">
                            <a:latin typeface="Cambria Math" panose="02040503050406030204" pitchFamily="18" charset="0"/>
                          </a:rPr>
                          <m:t>h</m:t>
                        </m:r>
                      </m:sup>
                    </m:sSup>
                    <m:r>
                      <a:rPr lang="en-US" sz="3200" i="1">
                        <a:latin typeface="Cambria Math" panose="02040503050406030204" pitchFamily="18" charset="0"/>
                      </a:rPr>
                      <m:t>=(</m:t>
                    </m:r>
                    <m:sSubSup>
                      <m:sSubSupPr>
                        <m:ctrlPr>
                          <a:rPr lang="en-US" sz="3200" i="1">
                            <a:latin typeface="Cambria Math" panose="02040503050406030204" pitchFamily="18" charset="0"/>
                          </a:rPr>
                        </m:ctrlPr>
                      </m:sSubSupPr>
                      <m:e>
                        <m:r>
                          <a:rPr lang="en-US" sz="3200" i="1">
                            <a:latin typeface="Cambria Math" panose="02040503050406030204" pitchFamily="18" charset="0"/>
                          </a:rPr>
                          <m:t>𝑥</m:t>
                        </m:r>
                      </m:e>
                      <m:sub>
                        <m:r>
                          <a:rPr lang="en-US" sz="3200" i="1">
                            <a:latin typeface="Cambria Math" panose="02040503050406030204" pitchFamily="18" charset="0"/>
                          </a:rPr>
                          <m:t>1</m:t>
                        </m:r>
                      </m:sub>
                      <m:sup>
                        <m:r>
                          <a:rPr lang="en-US" sz="3200" i="1">
                            <a:latin typeface="Cambria Math" panose="02040503050406030204" pitchFamily="18" charset="0"/>
                          </a:rPr>
                          <m:t>h</m:t>
                        </m:r>
                      </m:sup>
                    </m:sSubSup>
                    <m:r>
                      <a:rPr lang="en-US" sz="3200" i="1">
                        <a:latin typeface="Cambria Math" panose="02040503050406030204" pitchFamily="18" charset="0"/>
                      </a:rPr>
                      <m:t>,</m:t>
                    </m:r>
                    <m:sSubSup>
                      <m:sSubSupPr>
                        <m:ctrlPr>
                          <a:rPr lang="en-US" sz="3200" i="1">
                            <a:latin typeface="Cambria Math" panose="02040503050406030204" pitchFamily="18" charset="0"/>
                          </a:rPr>
                        </m:ctrlPr>
                      </m:sSubSupPr>
                      <m:e>
                        <m:r>
                          <a:rPr lang="en-US" sz="3200" i="1">
                            <a:latin typeface="Cambria Math" panose="02040503050406030204" pitchFamily="18" charset="0"/>
                          </a:rPr>
                          <m:t>𝑥</m:t>
                        </m:r>
                      </m:e>
                      <m:sub>
                        <m:r>
                          <a:rPr lang="en-US" sz="3200" i="1">
                            <a:latin typeface="Cambria Math" panose="02040503050406030204" pitchFamily="18" charset="0"/>
                          </a:rPr>
                          <m:t>2</m:t>
                        </m:r>
                      </m:sub>
                      <m:sup>
                        <m:r>
                          <a:rPr lang="en-US" sz="3200" i="1">
                            <a:latin typeface="Cambria Math" panose="02040503050406030204" pitchFamily="18" charset="0"/>
                          </a:rPr>
                          <m:t>h</m:t>
                        </m:r>
                      </m:sup>
                    </m:sSubSup>
                    <m:r>
                      <a:rPr lang="en-US" sz="3200" i="1">
                        <a:latin typeface="Cambria Math" panose="02040503050406030204" pitchFamily="18" charset="0"/>
                      </a:rPr>
                      <m:t>,…,</m:t>
                    </m:r>
                    <m:sSubSup>
                      <m:sSubSupPr>
                        <m:ctrlPr>
                          <a:rPr lang="en-US" sz="3200" i="1">
                            <a:latin typeface="Cambria Math" panose="02040503050406030204" pitchFamily="18" charset="0"/>
                          </a:rPr>
                        </m:ctrlPr>
                      </m:sSubSupPr>
                      <m:e>
                        <m:r>
                          <a:rPr lang="en-US" sz="3200" i="1">
                            <a:latin typeface="Cambria Math" panose="02040503050406030204" pitchFamily="18" charset="0"/>
                          </a:rPr>
                          <m:t>𝑥</m:t>
                        </m:r>
                      </m:e>
                      <m:sub>
                        <m:r>
                          <a:rPr lang="en-US" sz="3200" i="1">
                            <a:latin typeface="Cambria Math" panose="02040503050406030204" pitchFamily="18" charset="0"/>
                          </a:rPr>
                          <m:t>𝑛</m:t>
                        </m:r>
                      </m:sub>
                      <m:sup>
                        <m:r>
                          <a:rPr lang="en-US" sz="3200" i="1">
                            <a:latin typeface="Cambria Math" panose="02040503050406030204" pitchFamily="18" charset="0"/>
                          </a:rPr>
                          <m:t>h</m:t>
                        </m:r>
                      </m:sup>
                    </m:sSubSup>
                    <m:r>
                      <a:rPr lang="en-US" sz="3200" i="1">
                        <a:latin typeface="Cambria Math" panose="02040503050406030204" pitchFamily="18" charset="0"/>
                      </a:rPr>
                      <m:t>)</m:t>
                    </m:r>
                  </m:oMath>
                </a14:m>
                <a:endParaRPr lang="en-US" sz="3200" dirty="0"/>
              </a:p>
              <a:p>
                <a:r>
                  <a:rPr lang="en-US" sz="3200" dirty="0" smtClean="0"/>
                  <a:t>Consumer price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𝑞</m:t>
                        </m:r>
                      </m:e>
                      <m:sub>
                        <m:r>
                          <a:rPr lang="fr-BE" sz="3200" b="0" i="1" smtClean="0">
                            <a:latin typeface="Cambria Math" panose="02040503050406030204" pitchFamily="18" charset="0"/>
                          </a:rPr>
                          <m:t>𝑗</m:t>
                        </m:r>
                      </m:sub>
                    </m:sSub>
                    <m:r>
                      <a:rPr lang="en-US" sz="3200" i="1">
                        <a:latin typeface="Cambria Math" panose="02040503050406030204" pitchFamily="18" charset="0"/>
                      </a:rPr>
                      <m:t> </m:t>
                    </m:r>
                  </m:oMath>
                </a14:m>
                <a:r>
                  <a:rPr lang="en-US" sz="3200" dirty="0" smtClean="0"/>
                  <a:t>=</a:t>
                </a:r>
                <a:r>
                  <a:rPr lang="en-US" sz="3200" dirty="0"/>
                  <a:t> </a:t>
                </a:r>
                <a14:m>
                  <m:oMath xmlns:m="http://schemas.openxmlformats.org/officeDocument/2006/math">
                    <m:r>
                      <a:rPr lang="en-US" sz="3200" i="1">
                        <a:latin typeface="Cambria Math" panose="02040503050406030204" pitchFamily="18" charset="0"/>
                      </a:rPr>
                      <m:t>(1+</m:t>
                    </m:r>
                    <m:sSub>
                      <m:sSubPr>
                        <m:ctrlPr>
                          <a:rPr lang="en-US" sz="3200" i="1">
                            <a:latin typeface="Cambria Math" panose="02040503050406030204" pitchFamily="18" charset="0"/>
                          </a:rPr>
                        </m:ctrlPr>
                      </m:sSubPr>
                      <m:e>
                        <m:r>
                          <a:rPr lang="en-US" sz="3200" i="1">
                            <a:latin typeface="Cambria Math" panose="02040503050406030204" pitchFamily="18" charset="0"/>
                          </a:rPr>
                          <m:t>𝑡</m:t>
                        </m:r>
                      </m:e>
                      <m:sub>
                        <m:r>
                          <a:rPr lang="en-US" sz="3200" i="1">
                            <a:latin typeface="Cambria Math" panose="02040503050406030204" pitchFamily="18" charset="0"/>
                          </a:rPr>
                          <m:t>𝑗</m:t>
                        </m:r>
                      </m:sub>
                    </m:sSub>
                    <m:r>
                      <a:rPr lang="en-US" sz="3200" i="1">
                        <a:latin typeface="Cambria Math" panose="02040503050406030204" pitchFamily="18" charset="0"/>
                      </a:rPr>
                      <m:t>)</m:t>
                    </m:r>
                  </m:oMath>
                </a14:m>
                <a:r>
                  <a:rPr lang="en-US" sz="3200" dirty="0"/>
                  <a:t> </a:t>
                </a:r>
                <a14:m>
                  <m:oMath xmlns:m="http://schemas.openxmlformats.org/officeDocument/2006/math">
                    <m:sSub>
                      <m:sSubPr>
                        <m:ctrlPr>
                          <a:rPr lang="en-US" sz="3200" i="1">
                            <a:latin typeface="Cambria Math" panose="02040503050406030204" pitchFamily="18" charset="0"/>
                          </a:rPr>
                        </m:ctrlPr>
                      </m:sSubPr>
                      <m:e>
                        <m:r>
                          <a:rPr lang="fr-BE" sz="3200" b="0" i="1" smtClean="0">
                            <a:latin typeface="Cambria Math" panose="02040503050406030204" pitchFamily="18" charset="0"/>
                          </a:rPr>
                          <m:t>𝑝</m:t>
                        </m:r>
                      </m:e>
                      <m:sub>
                        <m:r>
                          <a:rPr lang="fr-BE" sz="3200" i="1">
                            <a:latin typeface="Cambria Math" panose="02040503050406030204" pitchFamily="18" charset="0"/>
                          </a:rPr>
                          <m:t>𝑗</m:t>
                        </m:r>
                      </m:sub>
                    </m:sSub>
                  </m:oMath>
                </a14:m>
                <a:r>
                  <a:rPr lang="en-US" sz="3200" dirty="0" smtClean="0"/>
                  <a:t> </a:t>
                </a:r>
                <a:r>
                  <a:rPr lang="en-US" sz="3200" dirty="0"/>
                  <a:t>with producer price  </a:t>
                </a:r>
                <a14:m>
                  <m:oMath xmlns:m="http://schemas.openxmlformats.org/officeDocument/2006/math">
                    <m:sSub>
                      <m:sSubPr>
                        <m:ctrlPr>
                          <a:rPr lang="en-US" sz="3200" i="1">
                            <a:latin typeface="Cambria Math" panose="02040503050406030204" pitchFamily="18" charset="0"/>
                          </a:rPr>
                        </m:ctrlPr>
                      </m:sSubPr>
                      <m:e>
                        <m:r>
                          <a:rPr lang="fr-BE" sz="3200" i="1">
                            <a:latin typeface="Cambria Math" panose="02040503050406030204" pitchFamily="18" charset="0"/>
                          </a:rPr>
                          <m:t>𝑝</m:t>
                        </m:r>
                      </m:e>
                      <m:sub>
                        <m:r>
                          <a:rPr lang="fr-BE" sz="3200" i="1">
                            <a:latin typeface="Cambria Math" panose="02040503050406030204" pitchFamily="18" charset="0"/>
                          </a:rPr>
                          <m:t>𝑗</m:t>
                        </m:r>
                      </m:sub>
                    </m:sSub>
                  </m:oMath>
                </a14:m>
                <a:r>
                  <a:rPr lang="en-US" sz="3200" dirty="0" smtClean="0"/>
                  <a:t> assumed to be fixed</a:t>
                </a:r>
              </a:p>
              <a:p>
                <a:r>
                  <a:rPr lang="fr-BE" sz="3200" dirty="0" err="1" smtClean="0"/>
                  <a:t>Income</a:t>
                </a:r>
                <a:r>
                  <a:rPr lang="fr-BE" sz="3200" dirty="0" smtClean="0"/>
                  <a:t> </a:t>
                </a:r>
                <a14:m>
                  <m:oMath xmlns:m="http://schemas.openxmlformats.org/officeDocument/2006/math">
                    <m:sSup>
                      <m:sSupPr>
                        <m:ctrlPr>
                          <a:rPr lang="en-US" sz="3200" i="1">
                            <a:latin typeface="Cambria Math" panose="02040503050406030204" pitchFamily="18" charset="0"/>
                          </a:rPr>
                        </m:ctrlPr>
                      </m:sSupPr>
                      <m:e>
                        <m:r>
                          <a:rPr lang="en-US" sz="3200" i="1">
                            <a:latin typeface="Cambria Math" panose="02040503050406030204" pitchFamily="18" charset="0"/>
                          </a:rPr>
                          <m:t>𝑦</m:t>
                        </m:r>
                      </m:e>
                      <m:sup>
                        <m:r>
                          <a:rPr lang="en-US" sz="3200" i="1">
                            <a:latin typeface="Cambria Math" panose="02040503050406030204" pitchFamily="18" charset="0"/>
                          </a:rPr>
                          <m:t>h</m:t>
                        </m:r>
                      </m:sup>
                    </m:sSup>
                  </m:oMath>
                </a14:m>
                <a:r>
                  <a:rPr lang="en-US" sz="3200" dirty="0" smtClean="0"/>
                  <a:t> is assumed to be fixed</a:t>
                </a:r>
              </a:p>
              <a:p>
                <a:r>
                  <a:rPr lang="en-US" sz="3200" dirty="0"/>
                  <a:t>Labor supply and </a:t>
                </a:r>
                <a:r>
                  <a:rPr lang="en-US" sz="3200" dirty="0" smtClean="0"/>
                  <a:t>wages fixed</a:t>
                </a:r>
              </a:p>
              <a:p>
                <a:r>
                  <a:rPr lang="fr-BE" sz="3200" dirty="0"/>
                  <a:t>Direct </a:t>
                </a:r>
                <a:r>
                  <a:rPr lang="fr-BE" sz="3200" dirty="0" err="1"/>
                  <a:t>tax</a:t>
                </a:r>
                <a:r>
                  <a:rPr lang="fr-BE" sz="3200" dirty="0"/>
                  <a:t> as </a:t>
                </a:r>
                <a:r>
                  <a:rPr lang="fr-BE" sz="3200" dirty="0" err="1"/>
                  <a:t>well</a:t>
                </a:r>
                <a:r>
                  <a:rPr lang="fr-BE" sz="3200" dirty="0"/>
                  <a:t> as </a:t>
                </a:r>
                <a:r>
                  <a:rPr lang="fr-BE" sz="3200" dirty="0" err="1"/>
                  <a:t>tax</a:t>
                </a:r>
                <a:r>
                  <a:rPr lang="fr-BE" sz="3200" dirty="0"/>
                  <a:t> </a:t>
                </a:r>
                <a:r>
                  <a:rPr lang="fr-BE" sz="3200" dirty="0" err="1"/>
                  <a:t>benefits</a:t>
                </a:r>
                <a:r>
                  <a:rPr lang="fr-BE" sz="3200" dirty="0"/>
                  <a:t> are not </a:t>
                </a:r>
                <a:r>
                  <a:rPr lang="fr-BE" sz="3200" dirty="0" err="1"/>
                  <a:t>studied</a:t>
                </a:r>
                <a:endParaRPr lang="en-US" sz="3200" dirty="0"/>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 y="1166205"/>
                <a:ext cx="12148344" cy="4362350"/>
              </a:xfrm>
              <a:blipFill>
                <a:blip r:embed="rId3"/>
                <a:stretch>
                  <a:fillRect l="-1154" t="-2793" r="-1455"/>
                </a:stretch>
              </a:blipFill>
            </p:spPr>
            <p:txBody>
              <a:bodyPr/>
              <a:lstStyle/>
              <a:p>
                <a:r>
                  <a:rPr lang="en-US">
                    <a:noFill/>
                  </a:rPr>
                  <a:t> </a:t>
                </a:r>
              </a:p>
            </p:txBody>
          </p:sp>
        </mc:Fallback>
      </mc:AlternateContent>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77" y="5620628"/>
            <a:ext cx="12044468" cy="1200636"/>
          </a:xfrm>
          <a:prstGeom prst="rect">
            <a:avLst/>
          </a:prstGeom>
        </p:spPr>
      </p:pic>
      <p:sp>
        <p:nvSpPr>
          <p:cNvPr id="4" name="Slide Number Placeholder 3"/>
          <p:cNvSpPr>
            <a:spLocks noGrp="1"/>
          </p:cNvSpPr>
          <p:nvPr>
            <p:ph type="sldNum" sz="quarter" idx="12"/>
          </p:nvPr>
        </p:nvSpPr>
        <p:spPr/>
        <p:txBody>
          <a:bodyPr/>
          <a:lstStyle/>
          <a:p>
            <a:fld id="{05631A48-0528-4289-BF9A-731E9281F8F4}" type="slidenum">
              <a:rPr lang="en-US" smtClean="0"/>
              <a:t>14</a:t>
            </a:fld>
            <a:endParaRPr lang="en-US"/>
          </a:p>
        </p:txBody>
      </p:sp>
    </p:spTree>
    <p:extLst>
      <p:ext uri="{BB962C8B-B14F-4D97-AF65-F5344CB8AC3E}">
        <p14:creationId xmlns:p14="http://schemas.microsoft.com/office/powerpoint/2010/main" val="1349706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956"/>
            <a:ext cx="10447215" cy="1090248"/>
          </a:xfrm>
        </p:spPr>
        <p:txBody>
          <a:bodyPr/>
          <a:lstStyle/>
          <a:p>
            <a:r>
              <a:rPr lang="en-US" b="1" dirty="0" smtClean="0"/>
              <a:t>Model  </a:t>
            </a:r>
            <a:endParaRPr lang="en-US" b="1" noProof="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 y="1166205"/>
                <a:ext cx="11941908" cy="4362350"/>
              </a:xfrm>
            </p:spPr>
            <p:txBody>
              <a:bodyPr>
                <a:normAutofit/>
              </a:bodyPr>
              <a:lstStyle/>
              <a:p>
                <a:r>
                  <a:rPr lang="en-US" dirty="0" smtClean="0"/>
                  <a:t>Household’s </a:t>
                </a:r>
                <a:r>
                  <a:rPr lang="en-US" dirty="0"/>
                  <a:t>budget </a:t>
                </a:r>
                <a:r>
                  <a:rPr lang="en-US" dirty="0" smtClean="0"/>
                  <a:t>equation              </a:t>
                </a:r>
                <a14:m>
                  <m:oMath xmlns:m="http://schemas.openxmlformats.org/officeDocument/2006/math">
                    <m:sSup>
                      <m:sSupPr>
                        <m:ctrlPr>
                          <a:rPr lang="en-US" sz="2600" i="1">
                            <a:latin typeface="Cambria Math" panose="02040503050406030204" pitchFamily="18" charset="0"/>
                          </a:rPr>
                        </m:ctrlPr>
                      </m:sSupPr>
                      <m:e>
                        <m:r>
                          <a:rPr lang="en-US" sz="2600" b="1" i="1">
                            <a:latin typeface="Cambria Math" panose="02040503050406030204" pitchFamily="18" charset="0"/>
                          </a:rPr>
                          <m:t>𝐪</m:t>
                        </m:r>
                      </m:e>
                      <m:sup>
                        <m:r>
                          <a:rPr lang="en-US" sz="2600" i="1">
                            <a:latin typeface="Cambria Math" panose="02040503050406030204" pitchFamily="18" charset="0"/>
                          </a:rPr>
                          <m:t>′</m:t>
                        </m:r>
                      </m:sup>
                    </m:sSup>
                    <m:sSup>
                      <m:sSupPr>
                        <m:ctrlPr>
                          <a:rPr lang="en-US" sz="2600" i="1">
                            <a:latin typeface="Cambria Math" panose="02040503050406030204" pitchFamily="18" charset="0"/>
                          </a:rPr>
                        </m:ctrlPr>
                      </m:sSupPr>
                      <m:e>
                        <m:r>
                          <a:rPr lang="en-US" sz="2600" b="1" i="1">
                            <a:latin typeface="Cambria Math" panose="02040503050406030204" pitchFamily="18" charset="0"/>
                          </a:rPr>
                          <m:t>𝐱</m:t>
                        </m:r>
                      </m:e>
                      <m:sup>
                        <m:r>
                          <a:rPr lang="en-US" sz="2600" i="1">
                            <a:latin typeface="Cambria Math" panose="02040503050406030204" pitchFamily="18" charset="0"/>
                          </a:rPr>
                          <m:t>h</m:t>
                        </m:r>
                      </m:sup>
                    </m:sSup>
                    <m:r>
                      <a:rPr lang="en-US" sz="2600" i="1">
                        <a:latin typeface="Cambria Math" panose="02040503050406030204" pitchFamily="18" charset="0"/>
                      </a:rPr>
                      <m:t>≡</m:t>
                    </m:r>
                    <m:nary>
                      <m:naryPr>
                        <m:chr m:val="∑"/>
                        <m:limLoc m:val="undOvr"/>
                        <m:grow m:val="on"/>
                        <m:ctrlPr>
                          <a:rPr lang="en-US" sz="2600" i="1">
                            <a:latin typeface="Cambria Math" panose="02040503050406030204" pitchFamily="18" charset="0"/>
                          </a:rPr>
                        </m:ctrlPr>
                      </m:naryPr>
                      <m:sub>
                        <m:r>
                          <a:rPr lang="en-US" sz="2600" i="1">
                            <a:latin typeface="Cambria Math" panose="02040503050406030204" pitchFamily="18" charset="0"/>
                          </a:rPr>
                          <m:t>𝑗</m:t>
                        </m:r>
                        <m:r>
                          <a:rPr lang="en-US" sz="2600" i="1">
                            <a:latin typeface="Cambria Math" panose="02040503050406030204" pitchFamily="18" charset="0"/>
                          </a:rPr>
                          <m:t>=1</m:t>
                        </m:r>
                      </m:sub>
                      <m:sup>
                        <m:r>
                          <a:rPr lang="en-US" sz="2600" i="1">
                            <a:latin typeface="Cambria Math" panose="02040503050406030204" pitchFamily="18" charset="0"/>
                          </a:rPr>
                          <m:t>𝑛</m:t>
                        </m:r>
                      </m:sup>
                      <m:e>
                        <m:r>
                          <a:rPr lang="en-US" sz="2600" i="1">
                            <a:latin typeface="Cambria Math" panose="02040503050406030204" pitchFamily="18" charset="0"/>
                          </a:rPr>
                          <m:t>(1+</m:t>
                        </m:r>
                        <m:sSub>
                          <m:sSubPr>
                            <m:ctrlPr>
                              <a:rPr lang="en-US" sz="2600" i="1">
                                <a:latin typeface="Cambria Math" panose="02040503050406030204" pitchFamily="18" charset="0"/>
                              </a:rPr>
                            </m:ctrlPr>
                          </m:sSubPr>
                          <m:e>
                            <m:r>
                              <a:rPr lang="en-US" sz="2600" i="1">
                                <a:latin typeface="Cambria Math" panose="02040503050406030204" pitchFamily="18" charset="0"/>
                              </a:rPr>
                              <m:t>𝑡</m:t>
                            </m:r>
                          </m:e>
                          <m:sub>
                            <m:r>
                              <a:rPr lang="en-US" sz="2600" i="1">
                                <a:latin typeface="Cambria Math" panose="02040503050406030204" pitchFamily="18" charset="0"/>
                              </a:rPr>
                              <m:t>𝑗</m:t>
                            </m:r>
                          </m:sub>
                        </m:sSub>
                        <m:r>
                          <a:rPr lang="en-US" sz="2600" i="1">
                            <a:latin typeface="Cambria Math" panose="02040503050406030204" pitchFamily="18" charset="0"/>
                          </a:rPr>
                          <m:t>)</m:t>
                        </m:r>
                      </m:e>
                    </m:nary>
                    <m:sSubSup>
                      <m:sSubSupPr>
                        <m:ctrlPr>
                          <a:rPr lang="en-US" sz="2600" i="1">
                            <a:latin typeface="Cambria Math" panose="02040503050406030204" pitchFamily="18" charset="0"/>
                          </a:rPr>
                        </m:ctrlPr>
                      </m:sSubSupPr>
                      <m:e>
                        <m:r>
                          <a:rPr lang="en-US" sz="2600" i="1">
                            <a:latin typeface="Cambria Math" panose="02040503050406030204" pitchFamily="18" charset="0"/>
                          </a:rPr>
                          <m:t>𝑥</m:t>
                        </m:r>
                      </m:e>
                      <m:sub>
                        <m:r>
                          <a:rPr lang="en-US" sz="2600" i="1">
                            <a:latin typeface="Cambria Math" panose="02040503050406030204" pitchFamily="18" charset="0"/>
                          </a:rPr>
                          <m:t>𝑗</m:t>
                        </m:r>
                      </m:sub>
                      <m:sup>
                        <m:r>
                          <a:rPr lang="en-US" sz="2600" i="1">
                            <a:latin typeface="Cambria Math" panose="02040503050406030204" pitchFamily="18" charset="0"/>
                          </a:rPr>
                          <m:t>h</m:t>
                        </m:r>
                      </m:sup>
                    </m:sSubSup>
                    <m:r>
                      <a:rPr lang="en-US" sz="2600" i="1">
                        <a:latin typeface="Cambria Math" panose="02040503050406030204" pitchFamily="18" charset="0"/>
                      </a:rPr>
                      <m:t>≤</m:t>
                    </m:r>
                    <m:sSup>
                      <m:sSupPr>
                        <m:ctrlPr>
                          <a:rPr lang="en-US" sz="2600" i="1">
                            <a:latin typeface="Cambria Math" panose="02040503050406030204" pitchFamily="18" charset="0"/>
                          </a:rPr>
                        </m:ctrlPr>
                      </m:sSupPr>
                      <m:e>
                        <m:r>
                          <a:rPr lang="en-US" sz="2600" i="1">
                            <a:latin typeface="Cambria Math" panose="02040503050406030204" pitchFamily="18" charset="0"/>
                          </a:rPr>
                          <m:t>𝑦</m:t>
                        </m:r>
                      </m:e>
                      <m:sup>
                        <m:r>
                          <a:rPr lang="en-US" sz="2600" i="1">
                            <a:latin typeface="Cambria Math" panose="02040503050406030204" pitchFamily="18" charset="0"/>
                          </a:rPr>
                          <m:t>h</m:t>
                        </m:r>
                      </m:sup>
                    </m:sSup>
                  </m:oMath>
                </a14:m>
                <a:endParaRPr lang="en-US" sz="2600" dirty="0"/>
              </a:p>
              <a:p>
                <a:r>
                  <a:rPr lang="en-US" dirty="0"/>
                  <a:t>Household’s indirect tax liabilities</a:t>
                </a:r>
                <a:r>
                  <a:rPr lang="en-US" dirty="0" smtClean="0"/>
                  <a:t>: </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𝑇</m:t>
                    </m:r>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𝐱</m:t>
                        </m:r>
                      </m:e>
                      <m:sup>
                        <m:r>
                          <a:rPr lang="en-US" i="1">
                            <a:latin typeface="Cambria Math" panose="02040503050406030204" pitchFamily="18" charset="0"/>
                          </a:rPr>
                          <m:t>h</m:t>
                        </m:r>
                      </m:sup>
                    </m:sSup>
                    <m:r>
                      <a:rPr lang="en-US" i="1">
                        <a:latin typeface="Cambria Math" panose="02040503050406030204" pitchFamily="18" charset="0"/>
                      </a:rPr>
                      <m:t>)=</m:t>
                    </m:r>
                    <m:nary>
                      <m:naryPr>
                        <m:chr m:val="∑"/>
                        <m:limLoc m:val="undOvr"/>
                        <m:grow m:val="on"/>
                        <m:ctrlPr>
                          <a:rPr lang="en-US" i="1">
                            <a:latin typeface="Cambria Math" panose="02040503050406030204" pitchFamily="18" charset="0"/>
                          </a:rPr>
                        </m:ctrlPr>
                      </m:naryPr>
                      <m:sub>
                        <m: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𝑗</m:t>
                            </m:r>
                          </m:sub>
                        </m:sSub>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𝑗</m:t>
                            </m:r>
                          </m:sub>
                          <m:sup>
                            <m:r>
                              <a:rPr lang="en-US" i="1">
                                <a:latin typeface="Cambria Math" panose="02040503050406030204" pitchFamily="18" charset="0"/>
                              </a:rPr>
                              <m:t>h</m:t>
                            </m:r>
                          </m:sup>
                        </m:sSubSup>
                      </m:e>
                    </m:nary>
                  </m:oMath>
                </a14:m>
                <a:endParaRPr lang="en-US" sz="3600" dirty="0" smtClean="0"/>
              </a:p>
              <a:p>
                <a:r>
                  <a:rPr lang="fr-BE" dirty="0"/>
                  <a:t>Cobb-Douglas </a:t>
                </a:r>
                <a:r>
                  <a:rPr lang="fr-BE" dirty="0" smtClean="0"/>
                  <a:t>utility  </a:t>
                </a:r>
                <a14:m>
                  <m:oMath xmlns:m="http://schemas.openxmlformats.org/officeDocument/2006/math">
                    <m:sSup>
                      <m:sSupPr>
                        <m:ctrlPr>
                          <a:rPr lang="en-US" i="1">
                            <a:latin typeface="Cambria Math" panose="02040503050406030204" pitchFamily="18" charset="0"/>
                          </a:rPr>
                        </m:ctrlPr>
                      </m:sSupPr>
                      <m:e>
                        <m:r>
                          <a:rPr lang="fr-BE" b="0" i="1" smtClean="0">
                            <a:latin typeface="Cambria Math" panose="02040503050406030204" pitchFamily="18" charset="0"/>
                          </a:rPr>
                          <m:t>𝑈</m:t>
                        </m:r>
                      </m:e>
                      <m:sup>
                        <m:r>
                          <a:rPr lang="en-US" i="1">
                            <a:latin typeface="Cambria Math" panose="02040503050406030204" pitchFamily="18" charset="0"/>
                          </a:rPr>
                          <m:t>h</m:t>
                        </m:r>
                      </m:sup>
                    </m:sSup>
                    <m:r>
                      <a:rPr lang="fr-BE" b="0" i="1" smtClean="0">
                        <a:latin typeface="Cambria Math" panose="02040503050406030204" pitchFamily="18" charset="0"/>
                      </a:rPr>
                      <m:t>=</m:t>
                    </m:r>
                    <m:nary>
                      <m:naryPr>
                        <m:chr m:val="∏"/>
                        <m:limLoc m:val="subSup"/>
                        <m:ctrlPr>
                          <a:rPr lang="en-US" i="1" dirty="0" smtClean="0">
                            <a:latin typeface="Cambria Math" panose="02040503050406030204" pitchFamily="18" charset="0"/>
                            <a:ea typeface="Cambria Math" panose="02040503050406030204" pitchFamily="18" charset="0"/>
                          </a:rPr>
                        </m:ctrlPr>
                      </m:naryPr>
                      <m:sub>
                        <m:r>
                          <m:rPr>
                            <m:brk m:alnAt="25"/>
                          </m:rPr>
                          <a:rPr lang="fr-BE" b="0" i="1" dirty="0" smtClean="0">
                            <a:latin typeface="Cambria Math" panose="02040503050406030204" pitchFamily="18" charset="0"/>
                            <a:ea typeface="Cambria Math" panose="02040503050406030204" pitchFamily="18" charset="0"/>
                          </a:rPr>
                          <m:t>𝑗</m:t>
                        </m:r>
                        <m:r>
                          <a:rPr lang="fr-BE" b="0" i="1" dirty="0" smtClean="0">
                            <a:latin typeface="Cambria Math" panose="02040503050406030204" pitchFamily="18" charset="0"/>
                            <a:ea typeface="Cambria Math" panose="02040503050406030204" pitchFamily="18" charset="0"/>
                          </a:rPr>
                          <m:t>=1</m:t>
                        </m:r>
                      </m:sub>
                      <m:sup>
                        <m:r>
                          <a:rPr lang="fr-BE" b="0" i="1" dirty="0" smtClean="0">
                            <a:latin typeface="Cambria Math" panose="02040503050406030204" pitchFamily="18" charset="0"/>
                            <a:ea typeface="Cambria Math" panose="02040503050406030204" pitchFamily="18" charset="0"/>
                          </a:rPr>
                          <m:t>𝑛</m:t>
                        </m:r>
                      </m:sup>
                      <m:e>
                        <m:sSup>
                          <m:sSupPr>
                            <m:ctrlPr>
                              <a:rPr lang="en-US" i="1" dirty="0">
                                <a:latin typeface="Cambria Math" panose="02040503050406030204" pitchFamily="18" charset="0"/>
                                <a:ea typeface="Cambria Math" panose="02040503050406030204" pitchFamily="18" charset="0"/>
                              </a:rPr>
                            </m:ctrlPr>
                          </m:sSupPr>
                          <m:e>
                            <m:sSubSup>
                              <m:sSubSupPr>
                                <m:ctrlPr>
                                  <a:rPr lang="en-US" i="1">
                                    <a:latin typeface="Cambria Math" panose="02040503050406030204" pitchFamily="18" charset="0"/>
                                  </a:rPr>
                                </m:ctrlPr>
                              </m:sSubSupPr>
                              <m:e>
                                <m:r>
                                  <a:rPr lang="fr-BE" i="1">
                                    <a:latin typeface="Cambria Math" panose="02040503050406030204" pitchFamily="18" charset="0"/>
                                  </a:rPr>
                                  <m:t>(</m:t>
                                </m:r>
                                <m:r>
                                  <a:rPr lang="en-US" i="1">
                                    <a:latin typeface="Cambria Math" panose="02040503050406030204" pitchFamily="18" charset="0"/>
                                  </a:rPr>
                                  <m:t>𝑥</m:t>
                                </m:r>
                              </m:e>
                              <m:sub>
                                <m:r>
                                  <a:rPr lang="fr-BE" b="0" i="1" smtClean="0">
                                    <a:latin typeface="Cambria Math" panose="02040503050406030204" pitchFamily="18" charset="0"/>
                                  </a:rPr>
                                  <m:t>𝑗</m:t>
                                </m:r>
                              </m:sub>
                              <m:sup>
                                <m:r>
                                  <a:rPr lang="en-US" i="1">
                                    <a:latin typeface="Cambria Math" panose="02040503050406030204" pitchFamily="18" charset="0"/>
                                  </a:rPr>
                                  <m:t>h</m:t>
                                </m:r>
                              </m:sup>
                            </m:sSubSup>
                            <m:r>
                              <m:rPr>
                                <m:nor/>
                              </m:rPr>
                              <a:rPr lang="en-US" dirty="0"/>
                              <m:t>)</m:t>
                            </m:r>
                          </m:e>
                          <m:sup>
                            <m:sSub>
                              <m:sSubPr>
                                <m:ctrlPr>
                                  <a:rPr lang="en-US" i="1" dirty="0" smtClean="0">
                                    <a:latin typeface="Cambria Math" panose="02040503050406030204" pitchFamily="18" charset="0"/>
                                    <a:ea typeface="Cambria Math" panose="02040503050406030204" pitchFamily="18" charset="0"/>
                                  </a:rPr>
                                </m:ctrlPr>
                              </m:sSubPr>
                              <m:e>
                                <m:sSubSup>
                                  <m:sSubSupPr>
                                    <m:ctrlPr>
                                      <a:rPr lang="en-US" i="1">
                                        <a:latin typeface="Cambria Math" panose="02040503050406030204" pitchFamily="18" charset="0"/>
                                      </a:rPr>
                                    </m:ctrlPr>
                                  </m:sSubSupPr>
                                  <m:e>
                                    <m:r>
                                      <a:rPr lang="en-US" i="1">
                                        <a:latin typeface="Cambria Math" panose="02040503050406030204" pitchFamily="18" charset="0"/>
                                      </a:rPr>
                                      <m:t>𝑆</m:t>
                                    </m:r>
                                  </m:e>
                                  <m:sub>
                                    <m:r>
                                      <a:rPr lang="en-US" i="1">
                                        <a:latin typeface="Cambria Math" panose="02040503050406030204" pitchFamily="18" charset="0"/>
                                      </a:rPr>
                                      <m:t>𝑗</m:t>
                                    </m:r>
                                  </m:sub>
                                  <m:sup>
                                    <m:r>
                                      <a:rPr lang="en-US" i="1">
                                        <a:latin typeface="Cambria Math" panose="02040503050406030204" pitchFamily="18" charset="0"/>
                                      </a:rPr>
                                      <m:t>h</m:t>
                                    </m:r>
                                  </m:sup>
                                </m:sSubSup>
                              </m:e>
                              <m:sub/>
                            </m:sSub>
                          </m:sup>
                        </m:sSup>
                      </m:e>
                    </m:nary>
                  </m:oMath>
                </a14:m>
                <a:endParaRPr lang="en-US" sz="3600" dirty="0" smtClean="0"/>
              </a:p>
              <a:p>
                <a:endParaRPr lang="fr-BE" sz="3600" dirty="0" smtClean="0"/>
              </a:p>
              <a:p>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𝑆</m:t>
                        </m:r>
                      </m:e>
                      <m:sub>
                        <m:r>
                          <a:rPr lang="en-US" i="1">
                            <a:latin typeface="Cambria Math" panose="02040503050406030204" pitchFamily="18" charset="0"/>
                          </a:rPr>
                          <m:t>𝑗</m:t>
                        </m:r>
                      </m:sub>
                      <m:sup>
                        <m:r>
                          <a:rPr lang="en-US" i="1">
                            <a:latin typeface="Cambria Math" panose="02040503050406030204" pitchFamily="18" charset="0"/>
                          </a:rPr>
                          <m:t>h</m:t>
                        </m:r>
                      </m:sup>
                    </m:sSubSup>
                  </m:oMath>
                </a14:m>
                <a:r>
                  <a:rPr lang="en-US" dirty="0" smtClean="0"/>
                  <a:t> is expenditure share which are fixed by definition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 y="1166205"/>
                <a:ext cx="11941908" cy="4362350"/>
              </a:xfrm>
              <a:blipFill>
                <a:blip r:embed="rId3"/>
                <a:stretch>
                  <a:fillRect l="-919"/>
                </a:stretch>
              </a:blipFill>
            </p:spPr>
            <p:txBody>
              <a:bodyPr/>
              <a:lstStyle/>
              <a:p>
                <a:r>
                  <a:rPr lang="en-US">
                    <a:noFill/>
                  </a:rPr>
                  <a:t> </a:t>
                </a:r>
              </a:p>
            </p:txBody>
          </p:sp>
        </mc:Fallback>
      </mc:AlternateContent>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77" y="5620628"/>
            <a:ext cx="12044468" cy="1200636"/>
          </a:xfrm>
          <a:prstGeom prst="rect">
            <a:avLst/>
          </a:prstGeom>
        </p:spPr>
      </p:pic>
      <p:sp>
        <p:nvSpPr>
          <p:cNvPr id="4" name="Slide Number Placeholder 3"/>
          <p:cNvSpPr>
            <a:spLocks noGrp="1"/>
          </p:cNvSpPr>
          <p:nvPr>
            <p:ph type="sldNum" sz="quarter" idx="12"/>
          </p:nvPr>
        </p:nvSpPr>
        <p:spPr/>
        <p:txBody>
          <a:bodyPr/>
          <a:lstStyle/>
          <a:p>
            <a:fld id="{05631A48-0528-4289-BF9A-731E9281F8F4}" type="slidenum">
              <a:rPr lang="en-US" smtClean="0"/>
              <a:t>15</a:t>
            </a:fld>
            <a:endParaRPr lang="en-US"/>
          </a:p>
        </p:txBody>
      </p:sp>
    </p:spTree>
    <p:extLst>
      <p:ext uri="{BB962C8B-B14F-4D97-AF65-F5344CB8AC3E}">
        <p14:creationId xmlns:p14="http://schemas.microsoft.com/office/powerpoint/2010/main" val="1104421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smtClean="0"/>
              <a:t>Reforms designed</a:t>
            </a:r>
            <a:endParaRPr lang="en-US" b="1" noProof="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180123"/>
                <a:ext cx="11544300" cy="4829908"/>
              </a:xfrm>
            </p:spPr>
            <p:txBody>
              <a:bodyPr>
                <a:normAutofit/>
              </a:bodyPr>
              <a:lstStyle/>
              <a:p>
                <a:r>
                  <a:rPr lang="en-US" dirty="0" smtClean="0"/>
                  <a:t>VAT rate changes:  t</a:t>
                </a:r>
                <a:r>
                  <a:rPr lang="en-US" baseline="-25000" dirty="0" smtClean="0"/>
                  <a:t>0</a:t>
                </a:r>
                <a:r>
                  <a:rPr lang="en-US" dirty="0" smtClean="0"/>
                  <a:t> </a:t>
                </a:r>
                <a:r>
                  <a:rPr lang="en-US" dirty="0"/>
                  <a:t>≡ (t</a:t>
                </a:r>
                <a:r>
                  <a:rPr lang="en-US" baseline="-25000" dirty="0"/>
                  <a:t>0,1</a:t>
                </a:r>
                <a:r>
                  <a:rPr lang="en-US" dirty="0"/>
                  <a:t>, t</a:t>
                </a:r>
                <a:r>
                  <a:rPr lang="en-US" baseline="-25000" dirty="0"/>
                  <a:t>0,2</a:t>
                </a:r>
                <a:r>
                  <a:rPr lang="en-US" dirty="0"/>
                  <a:t>,…, t</a:t>
                </a:r>
                <a:r>
                  <a:rPr lang="en-US" baseline="-25000" dirty="0"/>
                  <a:t>0,n</a:t>
                </a:r>
                <a:r>
                  <a:rPr lang="en-US" dirty="0"/>
                  <a:t>) </a:t>
                </a:r>
                <a:r>
                  <a:rPr lang="en-US" dirty="0" smtClean="0"/>
                  <a:t> </a:t>
                </a:r>
                <a:r>
                  <a:rPr lang="en-US" dirty="0" smtClean="0">
                    <a:sym typeface="Wingdings" panose="05000000000000000000" pitchFamily="2" charset="2"/>
                  </a:rPr>
                  <a:t> </a:t>
                </a:r>
                <a:r>
                  <a:rPr lang="en-US" dirty="0" smtClean="0"/>
                  <a:t> t</a:t>
                </a:r>
                <a:r>
                  <a:rPr lang="en-US" baseline="-25000" dirty="0" smtClean="0"/>
                  <a:t>1</a:t>
                </a:r>
                <a:r>
                  <a:rPr lang="en-US" dirty="0" smtClean="0"/>
                  <a:t> </a:t>
                </a:r>
                <a:r>
                  <a:rPr lang="en-US" dirty="0"/>
                  <a:t>≡ (t</a:t>
                </a:r>
                <a:r>
                  <a:rPr lang="en-US" baseline="-25000" dirty="0"/>
                  <a:t>1,1</a:t>
                </a:r>
                <a:r>
                  <a:rPr lang="en-US" dirty="0"/>
                  <a:t>, t</a:t>
                </a:r>
                <a:r>
                  <a:rPr lang="en-US" baseline="-25000" dirty="0"/>
                  <a:t>1,2</a:t>
                </a:r>
                <a:r>
                  <a:rPr lang="en-US" dirty="0"/>
                  <a:t>,…, t</a:t>
                </a:r>
                <a:r>
                  <a:rPr lang="en-US" baseline="-25000" dirty="0"/>
                  <a:t>1,n</a:t>
                </a:r>
                <a:r>
                  <a:rPr lang="en-US" dirty="0"/>
                  <a:t>)</a:t>
                </a:r>
              </a:p>
              <a:p>
                <a:r>
                  <a:rPr lang="en-US" dirty="0"/>
                  <a:t> </a:t>
                </a:r>
                <a:r>
                  <a:rPr lang="en-US" dirty="0" smtClean="0"/>
                  <a:t>Consumer prices: q</a:t>
                </a:r>
                <a:r>
                  <a:rPr lang="en-US" baseline="-25000" dirty="0" smtClean="0"/>
                  <a:t>0</a:t>
                </a:r>
                <a:r>
                  <a:rPr lang="en-US" dirty="0" smtClean="0"/>
                  <a:t> </a:t>
                </a:r>
                <a:r>
                  <a:rPr lang="en-US" dirty="0"/>
                  <a:t>≡ (q</a:t>
                </a:r>
                <a:r>
                  <a:rPr lang="en-US" baseline="-25000" dirty="0"/>
                  <a:t>0,1</a:t>
                </a:r>
                <a:r>
                  <a:rPr lang="en-US" dirty="0"/>
                  <a:t>, q</a:t>
                </a:r>
                <a:r>
                  <a:rPr lang="en-US" baseline="-25000" dirty="0"/>
                  <a:t>0,2</a:t>
                </a:r>
                <a:r>
                  <a:rPr lang="en-US" dirty="0"/>
                  <a:t>,…, q</a:t>
                </a:r>
                <a:r>
                  <a:rPr lang="en-US" baseline="-25000" dirty="0"/>
                  <a:t>0,n</a:t>
                </a:r>
                <a:r>
                  <a:rPr lang="en-US" dirty="0"/>
                  <a:t>) </a:t>
                </a:r>
                <a:r>
                  <a:rPr lang="en-US" dirty="0">
                    <a:sym typeface="Wingdings" panose="05000000000000000000" pitchFamily="2" charset="2"/>
                  </a:rPr>
                  <a:t></a:t>
                </a:r>
                <a:r>
                  <a:rPr lang="en-US" dirty="0" smtClean="0"/>
                  <a:t> </a:t>
                </a:r>
                <a:r>
                  <a:rPr lang="en-US" dirty="0"/>
                  <a:t>q</a:t>
                </a:r>
                <a:r>
                  <a:rPr lang="en-US" baseline="-25000" dirty="0"/>
                  <a:t>1</a:t>
                </a:r>
                <a:r>
                  <a:rPr lang="en-US" dirty="0"/>
                  <a:t> ≡ (q</a:t>
                </a:r>
                <a:r>
                  <a:rPr lang="en-US" baseline="-25000" dirty="0"/>
                  <a:t>1,1</a:t>
                </a:r>
                <a:r>
                  <a:rPr lang="en-US" dirty="0"/>
                  <a:t>, q</a:t>
                </a:r>
                <a:r>
                  <a:rPr lang="en-US" baseline="-25000" dirty="0"/>
                  <a:t>1,2</a:t>
                </a:r>
                <a:r>
                  <a:rPr lang="en-US" dirty="0"/>
                  <a:t>,…, q</a:t>
                </a:r>
                <a:r>
                  <a:rPr lang="en-US" baseline="-25000" dirty="0"/>
                  <a:t>1,n</a:t>
                </a:r>
                <a:r>
                  <a:rPr lang="en-US" dirty="0" smtClean="0"/>
                  <a:t>)</a:t>
                </a:r>
                <a:endParaRPr lang="en-US" dirty="0"/>
              </a:p>
              <a:p>
                <a:r>
                  <a:rPr lang="en-US" dirty="0"/>
                  <a:t> The indirect tax model then calculates the effect of the reform on </a:t>
                </a:r>
              </a:p>
              <a:p>
                <a:r>
                  <a:rPr lang="en-US" dirty="0"/>
                  <a:t>Total expenditure is kept fixed at y</a:t>
                </a:r>
                <a:r>
                  <a:rPr lang="en-US" baseline="30000" dirty="0"/>
                  <a:t>h</a:t>
                </a:r>
                <a:r>
                  <a:rPr lang="en-US" baseline="-25000" dirty="0"/>
                  <a:t>0</a:t>
                </a:r>
                <a:endParaRPr lang="en-US" dirty="0"/>
              </a:p>
              <a:p>
                <a:r>
                  <a:rPr lang="en-US" dirty="0" smtClean="0"/>
                  <a:t>Fixed shares: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𝑆</m:t>
                        </m:r>
                      </m:e>
                      <m:sub>
                        <m:r>
                          <a:rPr lang="en-US" i="1">
                            <a:latin typeface="Cambria Math" panose="02040503050406030204" pitchFamily="18" charset="0"/>
                          </a:rPr>
                          <m:t>0,</m:t>
                        </m:r>
                        <m:r>
                          <a:rPr lang="en-US" i="1">
                            <a:latin typeface="Cambria Math" panose="02040503050406030204" pitchFamily="18" charset="0"/>
                          </a:rPr>
                          <m:t>𝑗</m:t>
                        </m:r>
                      </m:sub>
                      <m:sup>
                        <m:r>
                          <a:rPr lang="en-US" i="1">
                            <a:latin typeface="Cambria Math" panose="02040503050406030204" pitchFamily="18" charset="0"/>
                          </a:rPr>
                          <m:t>h</m:t>
                        </m:r>
                      </m:sup>
                    </m:sSubSup>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0,</m:t>
                            </m:r>
                            <m:r>
                              <a:rPr lang="en-US" i="1">
                                <a:latin typeface="Cambria Math" panose="02040503050406030204" pitchFamily="18" charset="0"/>
                              </a:rPr>
                              <m:t>𝑗</m:t>
                            </m:r>
                          </m:sub>
                        </m:sSub>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0,</m:t>
                            </m:r>
                            <m:r>
                              <a:rPr lang="en-US" i="1">
                                <a:latin typeface="Cambria Math" panose="02040503050406030204" pitchFamily="18" charset="0"/>
                              </a:rPr>
                              <m:t>𝑗</m:t>
                            </m:r>
                          </m:sub>
                          <m:sup>
                            <m:r>
                              <a:rPr lang="en-US" i="1">
                                <a:latin typeface="Cambria Math" panose="02040503050406030204" pitchFamily="18" charset="0"/>
                              </a:rPr>
                              <m:t>h</m:t>
                            </m:r>
                          </m:sup>
                        </m:sSubSup>
                      </m:num>
                      <m:den>
                        <m:sSubSup>
                          <m:sSubSupPr>
                            <m:ctrlPr>
                              <a:rPr lang="en-US" i="1">
                                <a:latin typeface="Cambria Math" panose="02040503050406030204" pitchFamily="18" charset="0"/>
                              </a:rPr>
                            </m:ctrlPr>
                          </m:sSubSupPr>
                          <m:e>
                            <m:r>
                              <a:rPr lang="en-US" i="1">
                                <a:latin typeface="Cambria Math" panose="02040503050406030204" pitchFamily="18" charset="0"/>
                              </a:rPr>
                              <m:t>𝑦</m:t>
                            </m:r>
                          </m:e>
                          <m:sub>
                            <m:r>
                              <a:rPr lang="en-US" i="1">
                                <a:latin typeface="Cambria Math" panose="02040503050406030204" pitchFamily="18" charset="0"/>
                              </a:rPr>
                              <m:t>0</m:t>
                            </m:r>
                          </m:sub>
                          <m:sup>
                            <m:r>
                              <a:rPr lang="en-US" i="1">
                                <a:latin typeface="Cambria Math" panose="02040503050406030204" pitchFamily="18" charset="0"/>
                              </a:rPr>
                              <m:t>h</m:t>
                            </m:r>
                          </m:sup>
                        </m:sSubSup>
                      </m:den>
                    </m:f>
                  </m:oMath>
                </a14:m>
                <a:r>
                  <a:rPr lang="en-US" dirty="0" smtClean="0"/>
                  <a:t>=</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𝑆</m:t>
                        </m:r>
                      </m:e>
                      <m:sub>
                        <m:r>
                          <a:rPr lang="fr-BE" b="0" i="1" smtClean="0">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𝑗</m:t>
                        </m:r>
                      </m:sub>
                      <m:sup>
                        <m:r>
                          <a:rPr lang="en-US" i="1">
                            <a:latin typeface="Cambria Math" panose="02040503050406030204" pitchFamily="18" charset="0"/>
                          </a:rPr>
                          <m:t>h</m:t>
                        </m:r>
                      </m:sup>
                    </m:sSubSup>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𝑞</m:t>
                            </m:r>
                          </m:e>
                          <m:sub>
                            <m:r>
                              <a:rPr lang="fr-BE" b="0" i="1" smtClean="0">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𝑗</m:t>
                            </m:r>
                          </m:sub>
                        </m:sSub>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fr-BE" b="0" i="1" smtClean="0">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𝑗</m:t>
                            </m:r>
                          </m:sub>
                          <m:sup>
                            <m:r>
                              <a:rPr lang="en-US" i="1">
                                <a:latin typeface="Cambria Math" panose="02040503050406030204" pitchFamily="18" charset="0"/>
                              </a:rPr>
                              <m:t>h</m:t>
                            </m:r>
                          </m:sup>
                        </m:sSubSup>
                      </m:num>
                      <m:den>
                        <m:sSubSup>
                          <m:sSubSupPr>
                            <m:ctrlPr>
                              <a:rPr lang="en-US" i="1">
                                <a:latin typeface="Cambria Math" panose="02040503050406030204" pitchFamily="18" charset="0"/>
                              </a:rPr>
                            </m:ctrlPr>
                          </m:sSubSupPr>
                          <m:e>
                            <m:r>
                              <a:rPr lang="en-US" i="1">
                                <a:latin typeface="Cambria Math" panose="02040503050406030204" pitchFamily="18" charset="0"/>
                              </a:rPr>
                              <m:t>𝑦</m:t>
                            </m:r>
                          </m:e>
                          <m:sub>
                            <m:r>
                              <a:rPr lang="fr-BE" b="0" i="1" smtClean="0">
                                <a:latin typeface="Cambria Math" panose="02040503050406030204" pitchFamily="18" charset="0"/>
                              </a:rPr>
                              <m:t>0</m:t>
                            </m:r>
                          </m:sub>
                          <m:sup>
                            <m:r>
                              <a:rPr lang="en-US" i="1">
                                <a:latin typeface="Cambria Math" panose="02040503050406030204" pitchFamily="18" charset="0"/>
                              </a:rPr>
                              <m:t>h</m:t>
                            </m:r>
                          </m:sup>
                        </m:sSubSup>
                      </m:den>
                    </m:f>
                  </m:oMath>
                </a14:m>
                <a:endParaRPr lang="en-US" dirty="0" smtClean="0"/>
              </a:p>
              <a:p>
                <a:endParaRPr lang="en-US" dirty="0"/>
              </a:p>
              <a:p>
                <a:r>
                  <a:rPr lang="en-US" dirty="0" smtClean="0"/>
                  <a:t>Quantities </a:t>
                </a:r>
                <a:r>
                  <a:rPr lang="en-US" dirty="0"/>
                  <a:t>are adjusted </a:t>
                </a:r>
                <a:r>
                  <a:rPr lang="en-US" dirty="0" smtClean="0"/>
                  <a:t>using these equalities</a:t>
                </a:r>
                <a:endParaRPr lang="en-US" dirty="0"/>
              </a:p>
              <a:p>
                <a:endParaRPr lang="en-US" sz="3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180123"/>
                <a:ext cx="11544300" cy="4829908"/>
              </a:xfrm>
              <a:blipFill>
                <a:blip r:embed="rId3"/>
                <a:stretch>
                  <a:fillRect l="-950" t="-2525"/>
                </a:stretch>
              </a:blipFill>
            </p:spPr>
            <p:txBody>
              <a:bodyPr/>
              <a:lstStyle/>
              <a:p>
                <a:r>
                  <a:rPr lang="en-US">
                    <a:noFill/>
                  </a:rPr>
                  <a:t> </a:t>
                </a:r>
              </a:p>
            </p:txBody>
          </p:sp>
        </mc:Fallback>
      </mc:AlternateContent>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77" y="5620628"/>
            <a:ext cx="12044468" cy="1200636"/>
          </a:xfrm>
          <a:prstGeom prst="rect">
            <a:avLst/>
          </a:prstGeom>
        </p:spPr>
      </p:pic>
      <p:sp>
        <p:nvSpPr>
          <p:cNvPr id="4" name="Slide Number Placeholder 3"/>
          <p:cNvSpPr>
            <a:spLocks noGrp="1"/>
          </p:cNvSpPr>
          <p:nvPr>
            <p:ph type="sldNum" sz="quarter" idx="12"/>
          </p:nvPr>
        </p:nvSpPr>
        <p:spPr/>
        <p:txBody>
          <a:bodyPr/>
          <a:lstStyle/>
          <a:p>
            <a:fld id="{05631A48-0528-4289-BF9A-731E9281F8F4}" type="slidenum">
              <a:rPr lang="en-US" smtClean="0"/>
              <a:t>16</a:t>
            </a:fld>
            <a:endParaRPr lang="en-US"/>
          </a:p>
        </p:txBody>
      </p:sp>
    </p:spTree>
    <p:extLst>
      <p:ext uri="{BB962C8B-B14F-4D97-AF65-F5344CB8AC3E}">
        <p14:creationId xmlns:p14="http://schemas.microsoft.com/office/powerpoint/2010/main" val="1267084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smtClean="0"/>
              <a:t>Reforms designed</a:t>
            </a:r>
            <a:endParaRPr lang="en-US" b="1" noProof="0" dirty="0"/>
          </a:p>
        </p:txBody>
      </p:sp>
      <p:sp>
        <p:nvSpPr>
          <p:cNvPr id="3" name="Content Placeholder 2"/>
          <p:cNvSpPr>
            <a:spLocks noGrp="1"/>
          </p:cNvSpPr>
          <p:nvPr>
            <p:ph idx="1"/>
          </p:nvPr>
        </p:nvSpPr>
        <p:spPr>
          <a:xfrm>
            <a:off x="0" y="1180123"/>
            <a:ext cx="11544300" cy="4829908"/>
          </a:xfrm>
        </p:spPr>
        <p:txBody>
          <a:bodyPr>
            <a:normAutofit fontScale="92500"/>
          </a:bodyPr>
          <a:lstStyle/>
          <a:p>
            <a:pPr marL="742950" indent="-742950">
              <a:buFont typeface="+mj-lt"/>
              <a:buAutoNum type="arabicPeriod"/>
            </a:pPr>
            <a:r>
              <a:rPr lang="fr-BE" sz="3600" dirty="0" err="1" smtClean="0"/>
              <a:t>Remove</a:t>
            </a:r>
            <a:r>
              <a:rPr lang="fr-BE" sz="3600" dirty="0" smtClean="0"/>
              <a:t> all </a:t>
            </a:r>
            <a:r>
              <a:rPr lang="fr-BE" sz="3600" dirty="0" err="1" smtClean="0"/>
              <a:t>zero</a:t>
            </a:r>
            <a:r>
              <a:rPr lang="fr-BE" sz="3600" dirty="0" smtClean="0"/>
              <a:t> VAT rates and </a:t>
            </a:r>
            <a:r>
              <a:rPr lang="fr-BE" sz="3600" dirty="0" err="1" smtClean="0"/>
              <a:t>apply</a:t>
            </a:r>
            <a:r>
              <a:rPr lang="fr-BE" sz="3600" dirty="0" smtClean="0"/>
              <a:t> 18%</a:t>
            </a:r>
          </a:p>
          <a:p>
            <a:pPr marL="742950" indent="-742950">
              <a:buFont typeface="+mj-lt"/>
              <a:buAutoNum type="arabicPeriod"/>
            </a:pPr>
            <a:r>
              <a:rPr lang="fr-BE" sz="3600" dirty="0" smtClean="0"/>
              <a:t>Replace the </a:t>
            </a:r>
            <a:r>
              <a:rPr lang="fr-BE" sz="3600" dirty="0" err="1" smtClean="0"/>
              <a:t>zero</a:t>
            </a:r>
            <a:r>
              <a:rPr lang="fr-BE" sz="3600" dirty="0" smtClean="0"/>
              <a:t> rate by 5%</a:t>
            </a:r>
          </a:p>
          <a:p>
            <a:pPr marL="742950" indent="-742950">
              <a:buFont typeface="+mj-lt"/>
              <a:buAutoNum type="arabicPeriod"/>
            </a:pPr>
            <a:r>
              <a:rPr lang="fr-BE" sz="3600" dirty="0" err="1" smtClean="0"/>
              <a:t>Keep</a:t>
            </a:r>
            <a:r>
              <a:rPr lang="fr-BE" sz="3600" dirty="0" smtClean="0"/>
              <a:t> </a:t>
            </a:r>
            <a:r>
              <a:rPr lang="fr-BE" sz="3600" dirty="0" err="1" smtClean="0"/>
              <a:t>zero</a:t>
            </a:r>
            <a:r>
              <a:rPr lang="fr-BE" sz="3600" dirty="0" smtClean="0"/>
              <a:t> rate but do the </a:t>
            </a:r>
            <a:r>
              <a:rPr lang="fr-BE" sz="3600" dirty="0" err="1" smtClean="0"/>
              <a:t>following</a:t>
            </a:r>
            <a:endParaRPr lang="fr-BE" sz="3600" dirty="0" smtClean="0"/>
          </a:p>
          <a:p>
            <a:pPr lvl="1"/>
            <a:r>
              <a:rPr lang="en-US" sz="3200" b="1" dirty="0">
                <a:solidFill>
                  <a:srgbClr val="FF0000"/>
                </a:solidFill>
              </a:rPr>
              <a:t>10 % </a:t>
            </a:r>
            <a:r>
              <a:rPr lang="en-US" sz="3200" b="1" dirty="0" smtClean="0">
                <a:solidFill>
                  <a:srgbClr val="FF0000"/>
                </a:solidFill>
              </a:rPr>
              <a:t>: </a:t>
            </a:r>
            <a:r>
              <a:rPr lang="en-US" sz="3200" b="1" dirty="0" smtClean="0"/>
              <a:t>Foodstuffs, Electricity</a:t>
            </a:r>
            <a:r>
              <a:rPr lang="en-US" sz="3200" b="1" dirty="0"/>
              <a:t>, gas, </a:t>
            </a:r>
            <a:r>
              <a:rPr lang="en-US" sz="3200" b="1" dirty="0" smtClean="0"/>
              <a:t>water,   </a:t>
            </a:r>
            <a:r>
              <a:rPr lang="en-US" sz="3200" b="1" dirty="0"/>
              <a:t>Transport, Post and Telecom.</a:t>
            </a:r>
            <a:br>
              <a:rPr lang="en-US" sz="3200" b="1" dirty="0"/>
            </a:br>
            <a:r>
              <a:rPr lang="en-US" sz="3200" b="1" dirty="0"/>
              <a:t>  Public services </a:t>
            </a:r>
            <a:br>
              <a:rPr lang="en-US" sz="3200" b="1" dirty="0"/>
            </a:br>
            <a:r>
              <a:rPr lang="en-US" sz="3200" b="1" dirty="0">
                <a:solidFill>
                  <a:srgbClr val="FF0000"/>
                </a:solidFill>
              </a:rPr>
              <a:t>20</a:t>
            </a:r>
            <a:r>
              <a:rPr lang="en-US" sz="3200" b="1" dirty="0" smtClean="0">
                <a:solidFill>
                  <a:srgbClr val="FF0000"/>
                </a:solidFill>
              </a:rPr>
              <a:t>%: </a:t>
            </a:r>
            <a:r>
              <a:rPr lang="en-US" sz="3200" b="1" dirty="0" smtClean="0"/>
              <a:t> </a:t>
            </a:r>
            <a:r>
              <a:rPr lang="en-US" sz="3200" b="1" dirty="0"/>
              <a:t>Articles of wood and </a:t>
            </a:r>
            <a:r>
              <a:rPr lang="en-US" sz="3200" b="1" dirty="0" smtClean="0"/>
              <a:t>metal,   </a:t>
            </a:r>
            <a:r>
              <a:rPr lang="en-US" sz="3200" b="1" dirty="0"/>
              <a:t>Cotton, textiles and clothing</a:t>
            </a:r>
            <a:br>
              <a:rPr lang="en-US" sz="3200" b="1" dirty="0"/>
            </a:br>
            <a:r>
              <a:rPr lang="en-US" sz="3200" b="1" dirty="0"/>
              <a:t>  Petroleum products and chemicals</a:t>
            </a:r>
            <a:br>
              <a:rPr lang="en-US" sz="3200" b="1" dirty="0"/>
            </a:br>
            <a:r>
              <a:rPr lang="en-US" sz="3200" b="1" dirty="0">
                <a:solidFill>
                  <a:srgbClr val="FF0000"/>
                </a:solidFill>
              </a:rPr>
              <a:t>25</a:t>
            </a:r>
            <a:r>
              <a:rPr lang="en-US" sz="3200" b="1" dirty="0" smtClean="0">
                <a:solidFill>
                  <a:srgbClr val="FF0000"/>
                </a:solidFill>
              </a:rPr>
              <a:t>%: </a:t>
            </a:r>
            <a:r>
              <a:rPr lang="en-US" sz="3200" b="1" dirty="0" smtClean="0"/>
              <a:t> </a:t>
            </a:r>
            <a:r>
              <a:rPr lang="en-US" sz="3200" b="1" dirty="0"/>
              <a:t>Financial </a:t>
            </a:r>
            <a:r>
              <a:rPr lang="en-US" sz="3200" b="1" dirty="0" smtClean="0"/>
              <a:t>services,  </a:t>
            </a:r>
            <a:r>
              <a:rPr lang="en-US" sz="3200" b="1" dirty="0"/>
              <a:t>Hotel and restaurant services</a:t>
            </a:r>
            <a:br>
              <a:rPr lang="en-US" sz="3200" b="1" dirty="0"/>
            </a:br>
            <a:r>
              <a:rPr lang="en-US" sz="3200" b="1" dirty="0"/>
              <a:t>  Other commercial services</a:t>
            </a:r>
            <a:endParaRPr lang="en-US" sz="3200" dirty="0"/>
          </a:p>
        </p:txBody>
      </p:sp>
      <p:sp>
        <p:nvSpPr>
          <p:cNvPr id="4" name="Slide Number Placeholder 3"/>
          <p:cNvSpPr>
            <a:spLocks noGrp="1"/>
          </p:cNvSpPr>
          <p:nvPr>
            <p:ph type="sldNum" sz="quarter" idx="12"/>
          </p:nvPr>
        </p:nvSpPr>
        <p:spPr/>
        <p:txBody>
          <a:bodyPr/>
          <a:lstStyle/>
          <a:p>
            <a:fld id="{05631A48-0528-4289-BF9A-731E9281F8F4}" type="slidenum">
              <a:rPr lang="en-US" smtClean="0"/>
              <a:t>17</a:t>
            </a:fld>
            <a:endParaRPr lang="en-US"/>
          </a:p>
        </p:txBody>
      </p:sp>
    </p:spTree>
    <p:extLst>
      <p:ext uri="{BB962C8B-B14F-4D97-AF65-F5344CB8AC3E}">
        <p14:creationId xmlns:p14="http://schemas.microsoft.com/office/powerpoint/2010/main" val="39184207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209" y="1070708"/>
            <a:ext cx="10515600" cy="3527232"/>
          </a:xfrm>
        </p:spPr>
        <p:txBody>
          <a:bodyPr>
            <a:normAutofit fontScale="90000"/>
          </a:bodyPr>
          <a:lstStyle/>
          <a:p>
            <a:pPr algn="ctr"/>
            <a:r>
              <a:rPr lang="fr-BE" sz="5400" b="1" dirty="0" smtClean="0">
                <a:solidFill>
                  <a:schemeClr val="accent2"/>
                </a:solidFill>
              </a:rPr>
              <a:t>II.</a:t>
            </a:r>
            <a:r>
              <a:rPr lang="fr-BE" sz="5400" b="1" dirty="0" smtClean="0"/>
              <a:t> </a:t>
            </a:r>
            <a:br>
              <a:rPr lang="fr-BE" sz="5400" b="1" dirty="0" smtClean="0"/>
            </a:br>
            <a:r>
              <a:rPr lang="fr-BE" sz="5400" b="1" dirty="0" smtClean="0"/>
              <a:t/>
            </a:r>
            <a:br>
              <a:rPr lang="fr-BE" sz="5400" b="1" dirty="0" smtClean="0"/>
            </a:br>
            <a:r>
              <a:rPr lang="fr-BE" sz="6700" b="1" dirty="0" smtClean="0"/>
              <a:t>DATA: </a:t>
            </a:r>
            <a:r>
              <a:rPr lang="en-US" sz="6700" b="1" i="1" dirty="0" err="1" smtClean="0"/>
              <a:t>Enquête</a:t>
            </a:r>
            <a:r>
              <a:rPr lang="en-US" sz="6700" b="1" i="1" dirty="0" smtClean="0"/>
              <a:t> </a:t>
            </a:r>
            <a:r>
              <a:rPr lang="en-US" sz="6700" b="1" i="1" dirty="0" err="1"/>
              <a:t>multisectorielle</a:t>
            </a:r>
            <a:r>
              <a:rPr lang="en-US" sz="6700" b="1" i="1" dirty="0"/>
              <a:t> du Burkina </a:t>
            </a:r>
            <a:r>
              <a:rPr lang="en-US" sz="6700" b="1" i="1" dirty="0" smtClean="0"/>
              <a:t>2013-2014</a:t>
            </a:r>
            <a:r>
              <a:rPr lang="fr-BE" sz="6700" b="1" dirty="0"/>
              <a:t/>
            </a:r>
            <a:br>
              <a:rPr lang="fr-BE" sz="6700" b="1" dirty="0"/>
            </a:br>
            <a:r>
              <a:rPr lang="fr-BE" sz="5400" b="1" dirty="0"/>
              <a:t> </a:t>
            </a:r>
            <a:endParaRPr lang="en-US" sz="5400" noProof="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9583" y="131160"/>
            <a:ext cx="5439534" cy="41915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77" y="5620628"/>
            <a:ext cx="12044468" cy="1200636"/>
          </a:xfrm>
          <a:prstGeom prst="rect">
            <a:avLst/>
          </a:prstGeom>
        </p:spPr>
      </p:pic>
    </p:spTree>
    <p:extLst>
      <p:ext uri="{BB962C8B-B14F-4D97-AF65-F5344CB8AC3E}">
        <p14:creationId xmlns:p14="http://schemas.microsoft.com/office/powerpoint/2010/main" val="160966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83" y="47768"/>
            <a:ext cx="9997202" cy="1351186"/>
          </a:xfrm>
        </p:spPr>
        <p:txBody>
          <a:bodyPr vert="horz">
            <a:noAutofit/>
          </a:bodyPr>
          <a:lstStyle/>
          <a:p>
            <a:r>
              <a:rPr lang="en-US" sz="2400" b="1" dirty="0" smtClean="0"/>
              <a:t>About 10.0000 households by </a:t>
            </a:r>
            <a:r>
              <a:rPr lang="en-US" sz="2400" b="1" dirty="0" smtClean="0">
                <a:solidFill>
                  <a:srgbClr val="FF0000"/>
                </a:solidFill>
              </a:rPr>
              <a:t>regions</a:t>
            </a:r>
            <a:r>
              <a:rPr lang="en-US" sz="2400" b="1" dirty="0"/>
              <a:t/>
            </a:r>
            <a:br>
              <a:rPr lang="en-US" sz="2400" b="1" dirty="0"/>
            </a:br>
            <a:endParaRPr lang="en-US" sz="2400" b="1" noProof="0" dirty="0"/>
          </a:p>
        </p:txBody>
      </p:sp>
      <p:sp>
        <p:nvSpPr>
          <p:cNvPr id="3" name="Slide Number Placeholder 2"/>
          <p:cNvSpPr>
            <a:spLocks noGrp="1"/>
          </p:cNvSpPr>
          <p:nvPr>
            <p:ph type="sldNum" sz="quarter" idx="12"/>
          </p:nvPr>
        </p:nvSpPr>
        <p:spPr/>
        <p:txBody>
          <a:bodyPr/>
          <a:lstStyle/>
          <a:p>
            <a:fld id="{05631A48-0528-4289-BF9A-731E9281F8F4}" type="slidenum">
              <a:rPr lang="en-US" smtClean="0"/>
              <a:t>19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932340315"/>
              </p:ext>
            </p:extLst>
          </p:nvPr>
        </p:nvGraphicFramePr>
        <p:xfrm>
          <a:off x="531446" y="1031629"/>
          <a:ext cx="10488245" cy="5595810"/>
        </p:xfrm>
        <a:graphic>
          <a:graphicData uri="http://schemas.openxmlformats.org/drawingml/2006/table">
            <a:tbl>
              <a:tblPr>
                <a:tableStyleId>{9D7B26C5-4107-4FEC-AEDC-1716B250A1EF}</a:tableStyleId>
              </a:tblPr>
              <a:tblGrid>
                <a:gridCol w="3233075">
                  <a:extLst>
                    <a:ext uri="{9D8B030D-6E8A-4147-A177-3AD203B41FA5}">
                      <a16:colId xmlns:a16="http://schemas.microsoft.com/office/drawing/2014/main" xmlns="" val="20000"/>
                    </a:ext>
                  </a:extLst>
                </a:gridCol>
                <a:gridCol w="7255170">
                  <a:extLst>
                    <a:ext uri="{9D8B030D-6E8A-4147-A177-3AD203B41FA5}">
                      <a16:colId xmlns:a16="http://schemas.microsoft.com/office/drawing/2014/main" xmlns="" val="20001"/>
                    </a:ext>
                  </a:extLst>
                </a:gridCol>
              </a:tblGrid>
              <a:tr h="373054">
                <a:tc>
                  <a:txBody>
                    <a:bodyPr/>
                    <a:lstStyle/>
                    <a:p>
                      <a:pPr algn="ctr" fontAlgn="b"/>
                      <a:r>
                        <a:rPr lang="en-US" sz="2000" b="1" u="none" strike="noStrike" dirty="0" smtClean="0">
                          <a:effectLst/>
                          <a:latin typeface="Cambria Math" panose="02040503050406030204" pitchFamily="18" charset="0"/>
                          <a:ea typeface="Cambria Math" panose="02040503050406030204" pitchFamily="18" charset="0"/>
                        </a:rPr>
                        <a:t>Region</a:t>
                      </a:r>
                      <a:endParaRPr lang="en-US" sz="2000" b="1" i="0" u="none" strike="noStrike" dirty="0">
                        <a:solidFill>
                          <a:srgbClr val="000000"/>
                        </a:solidFill>
                        <a:effectLst/>
                        <a:latin typeface="Cambria Math" panose="02040503050406030204" pitchFamily="18" charset="0"/>
                        <a:ea typeface="Cambria Math" panose="02040503050406030204" pitchFamily="18"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b="1" u="none" strike="noStrike" dirty="0" smtClean="0">
                          <a:effectLst/>
                          <a:latin typeface="Cambria Math" panose="02040503050406030204" pitchFamily="18" charset="0"/>
                          <a:ea typeface="Cambria Math" panose="02040503050406030204" pitchFamily="18" charset="0"/>
                        </a:rPr>
                        <a:t>Households</a:t>
                      </a:r>
                      <a:r>
                        <a:rPr lang="en-US" sz="2000" b="1" u="none" strike="noStrike" baseline="0" dirty="0" smtClean="0">
                          <a:effectLst/>
                          <a:latin typeface="Cambria Math" panose="02040503050406030204" pitchFamily="18" charset="0"/>
                          <a:ea typeface="Cambria Math" panose="02040503050406030204" pitchFamily="18" charset="0"/>
                        </a:rPr>
                        <a:t> (% )</a:t>
                      </a:r>
                      <a:endParaRPr lang="en-US" sz="2000" b="1" i="0" u="none" strike="noStrike" dirty="0" smtClean="0">
                        <a:solidFill>
                          <a:srgbClr val="000000"/>
                        </a:solidFill>
                        <a:effectLst/>
                        <a:latin typeface="Cambria Math" panose="02040503050406030204" pitchFamily="18" charset="0"/>
                        <a:ea typeface="Cambria Math" panose="02040503050406030204" pitchFamily="18" charset="0"/>
                      </a:endParaRPr>
                    </a:p>
                  </a:txBody>
                  <a:tcPr marL="9525" marR="9525" marT="9525" marB="0" anchor="b"/>
                </a:tc>
                <a:extLst>
                  <a:ext uri="{0D108BD9-81ED-4DB2-BD59-A6C34878D82A}">
                    <a16:rowId xmlns:a16="http://schemas.microsoft.com/office/drawing/2014/main" xmlns="" val="10000"/>
                  </a:ext>
                </a:extLst>
              </a:tr>
              <a:tr h="373054">
                <a:tc>
                  <a:txBody>
                    <a:bodyPr/>
                    <a:lstStyle/>
                    <a:p>
                      <a:pPr algn="ctr" fontAlgn="b"/>
                      <a:r>
                        <a:rPr lang="en-US" sz="2000" u="none" strike="noStrike" dirty="0" err="1" smtClean="0">
                          <a:effectLst/>
                          <a:latin typeface="Cambria Math" panose="02040503050406030204" pitchFamily="18" charset="0"/>
                          <a:ea typeface="Cambria Math" panose="02040503050406030204" pitchFamily="18" charset="0"/>
                        </a:rPr>
                        <a:t>Hauts-Bassins</a:t>
                      </a:r>
                      <a:endParaRPr lang="en-US" sz="2000" b="0" i="0" u="none" strike="noStrike" dirty="0">
                        <a:solidFill>
                          <a:srgbClr val="000000"/>
                        </a:solidFill>
                        <a:effectLst/>
                        <a:latin typeface="Cambria Math" panose="02040503050406030204" pitchFamily="18" charset="0"/>
                        <a:ea typeface="Cambria Math" panose="02040503050406030204" pitchFamily="18" charset="0"/>
                      </a:endParaRPr>
                    </a:p>
                  </a:txBody>
                  <a:tcPr marL="9525" marR="9525" marT="9525" marB="0" anchor="b"/>
                </a:tc>
                <a:tc>
                  <a:txBody>
                    <a:bodyPr/>
                    <a:lstStyle/>
                    <a:p>
                      <a:pPr algn="ctr" fontAlgn="b"/>
                      <a:r>
                        <a:rPr lang="en-US" sz="2000" b="0" i="0" u="none" strike="noStrike" dirty="0">
                          <a:solidFill>
                            <a:srgbClr val="000000"/>
                          </a:solidFill>
                          <a:effectLst/>
                          <a:latin typeface="Cambria Math" panose="02040503050406030204" pitchFamily="18" charset="0"/>
                          <a:ea typeface="Cambria Math" panose="02040503050406030204" pitchFamily="18" charset="0"/>
                        </a:rPr>
                        <a:t>11.34</a:t>
                      </a:r>
                    </a:p>
                  </a:txBody>
                  <a:tcPr marL="9525" marR="9525" marT="9525" marB="0" anchor="b"/>
                </a:tc>
                <a:extLst>
                  <a:ext uri="{0D108BD9-81ED-4DB2-BD59-A6C34878D82A}">
                    <a16:rowId xmlns:a16="http://schemas.microsoft.com/office/drawing/2014/main" xmlns="" val="10001"/>
                  </a:ext>
                </a:extLst>
              </a:tr>
              <a:tr h="373054">
                <a:tc>
                  <a:txBody>
                    <a:bodyPr/>
                    <a:lstStyle/>
                    <a:p>
                      <a:pPr algn="ctr" fontAlgn="b"/>
                      <a:r>
                        <a:rPr lang="en-US" sz="2000" u="none" strike="noStrike" kern="1200" dirty="0">
                          <a:solidFill>
                            <a:schemeClr val="tx1"/>
                          </a:solidFill>
                          <a:effectLst/>
                          <a:latin typeface="Cambria Math" panose="02040503050406030204" pitchFamily="18" charset="0"/>
                          <a:ea typeface="Cambria Math" panose="02040503050406030204" pitchFamily="18" charset="0"/>
                          <a:cs typeface="+mn-cs"/>
                        </a:rPr>
                        <a:t>Boucle </a:t>
                      </a:r>
                      <a:r>
                        <a:rPr lang="en-US" sz="2000" u="none" strike="noStrike" kern="1200" dirty="0" smtClean="0">
                          <a:solidFill>
                            <a:schemeClr val="tx1"/>
                          </a:solidFill>
                          <a:effectLst/>
                          <a:latin typeface="Cambria Math" panose="02040503050406030204" pitchFamily="18" charset="0"/>
                          <a:ea typeface="Cambria Math" panose="02040503050406030204" pitchFamily="18" charset="0"/>
                          <a:cs typeface="+mn-cs"/>
                        </a:rPr>
                        <a:t>du </a:t>
                      </a:r>
                      <a:r>
                        <a:rPr lang="en-US" sz="2000" u="none" strike="noStrike" kern="1200" dirty="0" err="1" smtClean="0">
                          <a:solidFill>
                            <a:schemeClr val="tx1"/>
                          </a:solidFill>
                          <a:effectLst/>
                          <a:latin typeface="Cambria Math" panose="02040503050406030204" pitchFamily="18" charset="0"/>
                          <a:ea typeface="Cambria Math" panose="02040503050406030204" pitchFamily="18" charset="0"/>
                          <a:cs typeface="+mn-cs"/>
                        </a:rPr>
                        <a:t>Mouhoun</a:t>
                      </a:r>
                      <a:endParaRPr lang="en-US" sz="2000" u="none" strike="noStrike" kern="1200" dirty="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tc>
                <a:tc>
                  <a:txBody>
                    <a:bodyPr/>
                    <a:lstStyle/>
                    <a:p>
                      <a:pPr algn="ctr" fontAlgn="b"/>
                      <a:r>
                        <a:rPr lang="en-US" sz="2000" b="0" i="0" u="none" strike="noStrike" dirty="0">
                          <a:solidFill>
                            <a:srgbClr val="000000"/>
                          </a:solidFill>
                          <a:effectLst/>
                          <a:latin typeface="Cambria Math" panose="02040503050406030204" pitchFamily="18" charset="0"/>
                          <a:ea typeface="Cambria Math" panose="02040503050406030204" pitchFamily="18" charset="0"/>
                        </a:rPr>
                        <a:t>8.76</a:t>
                      </a:r>
                    </a:p>
                  </a:txBody>
                  <a:tcPr marL="9525" marR="9525" marT="9525" marB="0" anchor="b"/>
                </a:tc>
                <a:extLst>
                  <a:ext uri="{0D108BD9-81ED-4DB2-BD59-A6C34878D82A}">
                    <a16:rowId xmlns:a16="http://schemas.microsoft.com/office/drawing/2014/main" xmlns="" val="10002"/>
                  </a:ext>
                </a:extLst>
              </a:tr>
              <a:tr h="373054">
                <a:tc>
                  <a:txBody>
                    <a:bodyPr/>
                    <a:lstStyle/>
                    <a:p>
                      <a:pPr algn="ctr" fontAlgn="b"/>
                      <a:r>
                        <a:rPr lang="en-US" sz="2000" u="none" strike="noStrike" dirty="0">
                          <a:effectLst/>
                          <a:latin typeface="Cambria Math" panose="02040503050406030204" pitchFamily="18" charset="0"/>
                          <a:ea typeface="Cambria Math" panose="02040503050406030204" pitchFamily="18" charset="0"/>
                        </a:rPr>
                        <a:t>Sahel</a:t>
                      </a:r>
                      <a:endParaRPr lang="en-US" sz="2000" b="0" i="0" u="none" strike="noStrike" dirty="0">
                        <a:solidFill>
                          <a:srgbClr val="000000"/>
                        </a:solidFill>
                        <a:effectLst/>
                        <a:latin typeface="Cambria Math" panose="02040503050406030204" pitchFamily="18" charset="0"/>
                        <a:ea typeface="Cambria Math" panose="02040503050406030204" pitchFamily="18" charset="0"/>
                      </a:endParaRPr>
                    </a:p>
                  </a:txBody>
                  <a:tcPr marL="9525" marR="9525" marT="9525" marB="0" anchor="b"/>
                </a:tc>
                <a:tc>
                  <a:txBody>
                    <a:bodyPr/>
                    <a:lstStyle/>
                    <a:p>
                      <a:pPr algn="ctr" fontAlgn="b"/>
                      <a:r>
                        <a:rPr lang="en-US" sz="2000" b="0" i="0" u="none" strike="noStrike">
                          <a:solidFill>
                            <a:srgbClr val="000000"/>
                          </a:solidFill>
                          <a:effectLst/>
                          <a:latin typeface="Cambria Math" panose="02040503050406030204" pitchFamily="18" charset="0"/>
                          <a:ea typeface="Cambria Math" panose="02040503050406030204" pitchFamily="18" charset="0"/>
                        </a:rPr>
                        <a:t>6.23</a:t>
                      </a:r>
                    </a:p>
                  </a:txBody>
                  <a:tcPr marL="9525" marR="9525" marT="9525" marB="0" anchor="b"/>
                </a:tc>
                <a:extLst>
                  <a:ext uri="{0D108BD9-81ED-4DB2-BD59-A6C34878D82A}">
                    <a16:rowId xmlns:a16="http://schemas.microsoft.com/office/drawing/2014/main" xmlns="" val="10003"/>
                  </a:ext>
                </a:extLst>
              </a:tr>
              <a:tr h="373054">
                <a:tc>
                  <a:txBody>
                    <a:bodyPr/>
                    <a:lstStyle/>
                    <a:p>
                      <a:pPr algn="ctr" fontAlgn="b"/>
                      <a:r>
                        <a:rPr lang="en-US" sz="2000" u="none" strike="noStrike" dirty="0">
                          <a:effectLst/>
                          <a:latin typeface="Cambria Math" panose="02040503050406030204" pitchFamily="18" charset="0"/>
                          <a:ea typeface="Cambria Math" panose="02040503050406030204" pitchFamily="18" charset="0"/>
                        </a:rPr>
                        <a:t>Est</a:t>
                      </a:r>
                      <a:endParaRPr lang="en-US" sz="2000" b="0" i="0" u="none" strike="noStrike" dirty="0">
                        <a:solidFill>
                          <a:srgbClr val="000000"/>
                        </a:solidFill>
                        <a:effectLst/>
                        <a:latin typeface="Cambria Math" panose="02040503050406030204" pitchFamily="18" charset="0"/>
                        <a:ea typeface="Cambria Math" panose="02040503050406030204" pitchFamily="18" charset="0"/>
                      </a:endParaRPr>
                    </a:p>
                  </a:txBody>
                  <a:tcPr marL="9525" marR="9525" marT="9525" marB="0" anchor="b"/>
                </a:tc>
                <a:tc>
                  <a:txBody>
                    <a:bodyPr/>
                    <a:lstStyle/>
                    <a:p>
                      <a:pPr algn="ctr" fontAlgn="b"/>
                      <a:r>
                        <a:rPr lang="en-US" sz="2000" b="0" i="0" u="none" strike="noStrike" dirty="0">
                          <a:solidFill>
                            <a:srgbClr val="000000"/>
                          </a:solidFill>
                          <a:effectLst/>
                          <a:latin typeface="Cambria Math" panose="02040503050406030204" pitchFamily="18" charset="0"/>
                          <a:ea typeface="Cambria Math" panose="02040503050406030204" pitchFamily="18" charset="0"/>
                        </a:rPr>
                        <a:t>8.14</a:t>
                      </a:r>
                    </a:p>
                  </a:txBody>
                  <a:tcPr marL="9525" marR="9525" marT="9525" marB="0" anchor="b"/>
                </a:tc>
                <a:extLst>
                  <a:ext uri="{0D108BD9-81ED-4DB2-BD59-A6C34878D82A}">
                    <a16:rowId xmlns:a16="http://schemas.microsoft.com/office/drawing/2014/main" xmlns="" val="10004"/>
                  </a:ext>
                </a:extLst>
              </a:tr>
              <a:tr h="373054">
                <a:tc>
                  <a:txBody>
                    <a:bodyPr/>
                    <a:lstStyle/>
                    <a:p>
                      <a:pPr algn="ctr" fontAlgn="b"/>
                      <a:r>
                        <a:rPr lang="en-US" sz="2000" u="none" strike="noStrike" dirty="0" smtClean="0">
                          <a:effectLst/>
                          <a:latin typeface="Cambria Math" panose="02040503050406030204" pitchFamily="18" charset="0"/>
                          <a:ea typeface="Cambria Math" panose="02040503050406030204" pitchFamily="18" charset="0"/>
                        </a:rPr>
                        <a:t>Sud</a:t>
                      </a:r>
                      <a:r>
                        <a:rPr lang="en-US" sz="2000" u="none" strike="noStrike" dirty="0">
                          <a:effectLst/>
                          <a:latin typeface="Cambria Math" panose="02040503050406030204" pitchFamily="18" charset="0"/>
                          <a:ea typeface="Cambria Math" panose="02040503050406030204" pitchFamily="18" charset="0"/>
                        </a:rPr>
                        <a:t>-</a:t>
                      </a:r>
                      <a:r>
                        <a:rPr lang="en-US" sz="2000" u="none" strike="noStrike" dirty="0" smtClean="0">
                          <a:effectLst/>
                          <a:latin typeface="Cambria Math" panose="02040503050406030204" pitchFamily="18" charset="0"/>
                          <a:ea typeface="Cambria Math" panose="02040503050406030204" pitchFamily="18" charset="0"/>
                        </a:rPr>
                        <a:t>Ouest</a:t>
                      </a:r>
                      <a:endParaRPr lang="en-US" sz="2000" b="0" i="0" u="none" strike="noStrike" dirty="0">
                        <a:solidFill>
                          <a:srgbClr val="000000"/>
                        </a:solidFill>
                        <a:effectLst/>
                        <a:latin typeface="Cambria Math" panose="02040503050406030204" pitchFamily="18" charset="0"/>
                        <a:ea typeface="Cambria Math" panose="02040503050406030204" pitchFamily="18" charset="0"/>
                      </a:endParaRPr>
                    </a:p>
                  </a:txBody>
                  <a:tcPr marL="9525" marR="9525" marT="9525" marB="0" anchor="b"/>
                </a:tc>
                <a:tc>
                  <a:txBody>
                    <a:bodyPr/>
                    <a:lstStyle/>
                    <a:p>
                      <a:pPr algn="ctr" fontAlgn="b"/>
                      <a:r>
                        <a:rPr lang="en-US" sz="2000" b="0" i="0" u="none" strike="noStrike">
                          <a:solidFill>
                            <a:srgbClr val="000000"/>
                          </a:solidFill>
                          <a:effectLst/>
                          <a:latin typeface="Cambria Math" panose="02040503050406030204" pitchFamily="18" charset="0"/>
                          <a:ea typeface="Cambria Math" panose="02040503050406030204" pitchFamily="18" charset="0"/>
                        </a:rPr>
                        <a:t>5.34</a:t>
                      </a:r>
                    </a:p>
                  </a:txBody>
                  <a:tcPr marL="9525" marR="9525" marT="9525" marB="0" anchor="b"/>
                </a:tc>
                <a:extLst>
                  <a:ext uri="{0D108BD9-81ED-4DB2-BD59-A6C34878D82A}">
                    <a16:rowId xmlns:a16="http://schemas.microsoft.com/office/drawing/2014/main" xmlns="" val="10005"/>
                  </a:ext>
                </a:extLst>
              </a:tr>
              <a:tr h="373054">
                <a:tc>
                  <a:txBody>
                    <a:bodyPr/>
                    <a:lstStyle/>
                    <a:p>
                      <a:pPr algn="ctr" fontAlgn="b"/>
                      <a:r>
                        <a:rPr lang="en-US" sz="2000" u="none" strike="noStrike" dirty="0">
                          <a:effectLst/>
                          <a:latin typeface="Cambria Math" panose="02040503050406030204" pitchFamily="18" charset="0"/>
                          <a:ea typeface="Cambria Math" panose="02040503050406030204" pitchFamily="18" charset="0"/>
                        </a:rPr>
                        <a:t>Centre </a:t>
                      </a:r>
                      <a:r>
                        <a:rPr lang="en-US" sz="2000" u="none" strike="noStrike" dirty="0" smtClean="0">
                          <a:effectLst/>
                          <a:latin typeface="Cambria Math" panose="02040503050406030204" pitchFamily="18" charset="0"/>
                          <a:ea typeface="Cambria Math" panose="02040503050406030204" pitchFamily="18" charset="0"/>
                        </a:rPr>
                        <a:t>Nord</a:t>
                      </a:r>
                      <a:endParaRPr lang="en-US" sz="2000" b="0" i="0" u="none" strike="noStrike" dirty="0">
                        <a:solidFill>
                          <a:srgbClr val="000000"/>
                        </a:solidFill>
                        <a:effectLst/>
                        <a:latin typeface="Cambria Math" panose="02040503050406030204" pitchFamily="18" charset="0"/>
                        <a:ea typeface="Cambria Math" panose="02040503050406030204" pitchFamily="18" charset="0"/>
                      </a:endParaRPr>
                    </a:p>
                  </a:txBody>
                  <a:tcPr marL="9525" marR="9525" marT="9525" marB="0" anchor="b"/>
                </a:tc>
                <a:tc>
                  <a:txBody>
                    <a:bodyPr/>
                    <a:lstStyle/>
                    <a:p>
                      <a:pPr algn="ctr" fontAlgn="b"/>
                      <a:r>
                        <a:rPr lang="en-US" sz="2000" b="0" i="0" u="none" strike="noStrike" dirty="0">
                          <a:solidFill>
                            <a:srgbClr val="000000"/>
                          </a:solidFill>
                          <a:effectLst/>
                          <a:latin typeface="Cambria Math" panose="02040503050406030204" pitchFamily="18" charset="0"/>
                          <a:ea typeface="Cambria Math" panose="02040503050406030204" pitchFamily="18" charset="0"/>
                        </a:rPr>
                        <a:t>7.29</a:t>
                      </a:r>
                    </a:p>
                  </a:txBody>
                  <a:tcPr marL="9525" marR="9525" marT="9525" marB="0" anchor="b"/>
                </a:tc>
                <a:extLst>
                  <a:ext uri="{0D108BD9-81ED-4DB2-BD59-A6C34878D82A}">
                    <a16:rowId xmlns:a16="http://schemas.microsoft.com/office/drawing/2014/main" xmlns="" val="10006"/>
                  </a:ext>
                </a:extLst>
              </a:tr>
              <a:tr h="373054">
                <a:tc>
                  <a:txBody>
                    <a:bodyPr/>
                    <a:lstStyle/>
                    <a:p>
                      <a:pPr algn="ctr" fontAlgn="b"/>
                      <a:r>
                        <a:rPr lang="en-US" sz="2000" u="none" strike="noStrike" dirty="0" smtClean="0">
                          <a:effectLst/>
                          <a:latin typeface="Cambria Math" panose="02040503050406030204" pitchFamily="18" charset="0"/>
                          <a:ea typeface="Cambria Math" panose="02040503050406030204" pitchFamily="18" charset="0"/>
                        </a:rPr>
                        <a:t>Centre-</a:t>
                      </a:r>
                      <a:r>
                        <a:rPr lang="en-US" sz="2000" u="none" strike="noStrike" dirty="0" err="1" smtClean="0">
                          <a:effectLst/>
                          <a:latin typeface="Cambria Math" panose="02040503050406030204" pitchFamily="18" charset="0"/>
                          <a:ea typeface="Cambria Math" panose="02040503050406030204" pitchFamily="18" charset="0"/>
                        </a:rPr>
                        <a:t>Ouest</a:t>
                      </a:r>
                      <a:endParaRPr lang="en-US" sz="2000" b="0" i="0" u="none" strike="noStrike" dirty="0">
                        <a:solidFill>
                          <a:srgbClr val="000000"/>
                        </a:solidFill>
                        <a:effectLst/>
                        <a:latin typeface="Cambria Math" panose="02040503050406030204" pitchFamily="18" charset="0"/>
                        <a:ea typeface="Cambria Math" panose="02040503050406030204" pitchFamily="18" charset="0"/>
                      </a:endParaRPr>
                    </a:p>
                  </a:txBody>
                  <a:tcPr marL="9525" marR="9525" marT="9525" marB="0" anchor="b"/>
                </a:tc>
                <a:tc>
                  <a:txBody>
                    <a:bodyPr/>
                    <a:lstStyle/>
                    <a:p>
                      <a:pPr algn="ctr" fontAlgn="b"/>
                      <a:r>
                        <a:rPr lang="en-US" sz="2000" b="0" i="0" u="none" strike="noStrike" dirty="0">
                          <a:solidFill>
                            <a:srgbClr val="000000"/>
                          </a:solidFill>
                          <a:effectLst/>
                          <a:latin typeface="Cambria Math" panose="02040503050406030204" pitchFamily="18" charset="0"/>
                          <a:ea typeface="Cambria Math" panose="02040503050406030204" pitchFamily="18" charset="0"/>
                        </a:rPr>
                        <a:t>8.30</a:t>
                      </a:r>
                    </a:p>
                  </a:txBody>
                  <a:tcPr marL="9525" marR="9525" marT="9525" marB="0" anchor="b"/>
                </a:tc>
                <a:extLst>
                  <a:ext uri="{0D108BD9-81ED-4DB2-BD59-A6C34878D82A}">
                    <a16:rowId xmlns:a16="http://schemas.microsoft.com/office/drawing/2014/main" xmlns="" val="10007"/>
                  </a:ext>
                </a:extLst>
              </a:tr>
              <a:tr h="373054">
                <a:tc>
                  <a:txBody>
                    <a:bodyPr/>
                    <a:lstStyle/>
                    <a:p>
                      <a:pPr algn="ctr" fontAlgn="b"/>
                      <a:r>
                        <a:rPr lang="en-US" sz="2000" u="none" strike="noStrike" dirty="0" smtClean="0">
                          <a:effectLst/>
                          <a:latin typeface="Cambria Math" panose="02040503050406030204" pitchFamily="18" charset="0"/>
                          <a:ea typeface="Cambria Math" panose="02040503050406030204" pitchFamily="18" charset="0"/>
                        </a:rPr>
                        <a:t>Plateau-Central</a:t>
                      </a:r>
                      <a:endParaRPr lang="en-US" sz="2000" b="0" i="0" u="none" strike="noStrike" dirty="0">
                        <a:solidFill>
                          <a:srgbClr val="000000"/>
                        </a:solidFill>
                        <a:effectLst/>
                        <a:latin typeface="Cambria Math" panose="02040503050406030204" pitchFamily="18" charset="0"/>
                        <a:ea typeface="Cambria Math" panose="02040503050406030204" pitchFamily="18" charset="0"/>
                      </a:endParaRPr>
                    </a:p>
                  </a:txBody>
                  <a:tcPr marL="9525" marR="9525" marT="9525" marB="0" anchor="b"/>
                </a:tc>
                <a:tc>
                  <a:txBody>
                    <a:bodyPr/>
                    <a:lstStyle/>
                    <a:p>
                      <a:pPr algn="ctr" fontAlgn="b"/>
                      <a:r>
                        <a:rPr lang="en-US" sz="2000" b="0" i="0" u="none" strike="noStrike">
                          <a:solidFill>
                            <a:srgbClr val="000000"/>
                          </a:solidFill>
                          <a:effectLst/>
                          <a:latin typeface="Cambria Math" panose="02040503050406030204" pitchFamily="18" charset="0"/>
                          <a:ea typeface="Cambria Math" panose="02040503050406030204" pitchFamily="18" charset="0"/>
                        </a:rPr>
                        <a:t>4.36</a:t>
                      </a:r>
                    </a:p>
                  </a:txBody>
                  <a:tcPr marL="9525" marR="9525" marT="9525" marB="0" anchor="b"/>
                </a:tc>
                <a:extLst>
                  <a:ext uri="{0D108BD9-81ED-4DB2-BD59-A6C34878D82A}">
                    <a16:rowId xmlns:a16="http://schemas.microsoft.com/office/drawing/2014/main" xmlns="" val="10008"/>
                  </a:ext>
                </a:extLst>
              </a:tr>
              <a:tr h="373054">
                <a:tc>
                  <a:txBody>
                    <a:bodyPr/>
                    <a:lstStyle/>
                    <a:p>
                      <a:pPr algn="ctr" fontAlgn="b"/>
                      <a:r>
                        <a:rPr lang="en-US" sz="2000" u="none" strike="noStrike">
                          <a:effectLst/>
                          <a:latin typeface="Cambria Math" panose="02040503050406030204" pitchFamily="18" charset="0"/>
                          <a:ea typeface="Cambria Math" panose="02040503050406030204" pitchFamily="18" charset="0"/>
                        </a:rPr>
                        <a:t>Nord</a:t>
                      </a:r>
                      <a:endParaRPr lang="en-US" sz="2000" b="0" i="0" u="none" strike="noStrike">
                        <a:solidFill>
                          <a:srgbClr val="000000"/>
                        </a:solidFill>
                        <a:effectLst/>
                        <a:latin typeface="Cambria Math" panose="02040503050406030204" pitchFamily="18" charset="0"/>
                        <a:ea typeface="Cambria Math" panose="02040503050406030204" pitchFamily="18" charset="0"/>
                      </a:endParaRPr>
                    </a:p>
                  </a:txBody>
                  <a:tcPr marL="9525" marR="9525" marT="9525" marB="0" anchor="b"/>
                </a:tc>
                <a:tc>
                  <a:txBody>
                    <a:bodyPr/>
                    <a:lstStyle/>
                    <a:p>
                      <a:pPr algn="ctr" fontAlgn="b"/>
                      <a:r>
                        <a:rPr lang="en-US" sz="2000" b="0" i="0" u="none" strike="noStrike">
                          <a:solidFill>
                            <a:srgbClr val="000000"/>
                          </a:solidFill>
                          <a:effectLst/>
                          <a:latin typeface="Cambria Math" panose="02040503050406030204" pitchFamily="18" charset="0"/>
                          <a:ea typeface="Cambria Math" panose="02040503050406030204" pitchFamily="18" charset="0"/>
                        </a:rPr>
                        <a:t>6.11</a:t>
                      </a:r>
                    </a:p>
                  </a:txBody>
                  <a:tcPr marL="9525" marR="9525" marT="9525" marB="0" anchor="b"/>
                </a:tc>
                <a:extLst>
                  <a:ext uri="{0D108BD9-81ED-4DB2-BD59-A6C34878D82A}">
                    <a16:rowId xmlns:a16="http://schemas.microsoft.com/office/drawing/2014/main" xmlns="" val="10009"/>
                  </a:ext>
                </a:extLst>
              </a:tr>
              <a:tr h="373054">
                <a:tc>
                  <a:txBody>
                    <a:bodyPr/>
                    <a:lstStyle/>
                    <a:p>
                      <a:pPr algn="ctr" fontAlgn="b"/>
                      <a:r>
                        <a:rPr lang="en-US" sz="2000" u="none" strike="noStrike" dirty="0" smtClean="0">
                          <a:effectLst/>
                          <a:latin typeface="Cambria Math" panose="02040503050406030204" pitchFamily="18" charset="0"/>
                          <a:ea typeface="Cambria Math" panose="02040503050406030204" pitchFamily="18" charset="0"/>
                        </a:rPr>
                        <a:t>Centre-Est</a:t>
                      </a:r>
                      <a:endParaRPr lang="en-US" sz="2000" b="0" i="0" u="none" strike="noStrike" dirty="0">
                        <a:solidFill>
                          <a:srgbClr val="000000"/>
                        </a:solidFill>
                        <a:effectLst/>
                        <a:latin typeface="Cambria Math" panose="02040503050406030204" pitchFamily="18" charset="0"/>
                        <a:ea typeface="Cambria Math" panose="02040503050406030204" pitchFamily="18" charset="0"/>
                      </a:endParaRPr>
                    </a:p>
                  </a:txBody>
                  <a:tcPr marL="9525" marR="9525" marT="9525" marB="0" anchor="b"/>
                </a:tc>
                <a:tc>
                  <a:txBody>
                    <a:bodyPr/>
                    <a:lstStyle/>
                    <a:p>
                      <a:pPr algn="ctr" fontAlgn="b"/>
                      <a:r>
                        <a:rPr lang="en-US" sz="2000" b="0" i="0" u="none" strike="noStrike">
                          <a:solidFill>
                            <a:srgbClr val="000000"/>
                          </a:solidFill>
                          <a:effectLst/>
                          <a:latin typeface="Cambria Math" panose="02040503050406030204" pitchFamily="18" charset="0"/>
                          <a:ea typeface="Cambria Math" panose="02040503050406030204" pitchFamily="18" charset="0"/>
                        </a:rPr>
                        <a:t>8.73</a:t>
                      </a:r>
                    </a:p>
                  </a:txBody>
                  <a:tcPr marL="9525" marR="9525" marT="9525" marB="0" anchor="b"/>
                </a:tc>
                <a:extLst>
                  <a:ext uri="{0D108BD9-81ED-4DB2-BD59-A6C34878D82A}">
                    <a16:rowId xmlns:a16="http://schemas.microsoft.com/office/drawing/2014/main" xmlns="" val="10010"/>
                  </a:ext>
                </a:extLst>
              </a:tr>
              <a:tr h="373054">
                <a:tc>
                  <a:txBody>
                    <a:bodyPr/>
                    <a:lstStyle/>
                    <a:p>
                      <a:pPr algn="ctr" fontAlgn="b"/>
                      <a:r>
                        <a:rPr lang="en-US" sz="2000" u="none" strike="noStrike">
                          <a:effectLst/>
                          <a:latin typeface="Cambria Math" panose="02040503050406030204" pitchFamily="18" charset="0"/>
                          <a:ea typeface="Cambria Math" panose="02040503050406030204" pitchFamily="18" charset="0"/>
                        </a:rPr>
                        <a:t>Centre</a:t>
                      </a:r>
                      <a:endParaRPr lang="en-US" sz="2000" b="0" i="0" u="none" strike="noStrike">
                        <a:solidFill>
                          <a:srgbClr val="000000"/>
                        </a:solidFill>
                        <a:effectLst/>
                        <a:latin typeface="Cambria Math" panose="02040503050406030204" pitchFamily="18" charset="0"/>
                        <a:ea typeface="Cambria Math" panose="02040503050406030204" pitchFamily="18" charset="0"/>
                      </a:endParaRPr>
                    </a:p>
                  </a:txBody>
                  <a:tcPr marL="9525" marR="9525" marT="9525" marB="0" anchor="b"/>
                </a:tc>
                <a:tc>
                  <a:txBody>
                    <a:bodyPr/>
                    <a:lstStyle/>
                    <a:p>
                      <a:pPr algn="ctr" fontAlgn="b"/>
                      <a:r>
                        <a:rPr lang="en-US" sz="2000" b="0" i="0" u="none" strike="noStrike">
                          <a:solidFill>
                            <a:srgbClr val="000000"/>
                          </a:solidFill>
                          <a:effectLst/>
                          <a:latin typeface="Cambria Math" panose="02040503050406030204" pitchFamily="18" charset="0"/>
                          <a:ea typeface="Cambria Math" panose="02040503050406030204" pitchFamily="18" charset="0"/>
                        </a:rPr>
                        <a:t>16.03</a:t>
                      </a:r>
                    </a:p>
                  </a:txBody>
                  <a:tcPr marL="9525" marR="9525" marT="9525" marB="0" anchor="b"/>
                </a:tc>
                <a:extLst>
                  <a:ext uri="{0D108BD9-81ED-4DB2-BD59-A6C34878D82A}">
                    <a16:rowId xmlns:a16="http://schemas.microsoft.com/office/drawing/2014/main" xmlns="" val="10011"/>
                  </a:ext>
                </a:extLst>
              </a:tr>
              <a:tr h="373054">
                <a:tc>
                  <a:txBody>
                    <a:bodyPr/>
                    <a:lstStyle/>
                    <a:p>
                      <a:pPr algn="ctr" fontAlgn="b"/>
                      <a:r>
                        <a:rPr lang="en-US" sz="2000" u="none" strike="noStrike">
                          <a:effectLst/>
                          <a:latin typeface="Cambria Math" panose="02040503050406030204" pitchFamily="18" charset="0"/>
                          <a:ea typeface="Cambria Math" panose="02040503050406030204" pitchFamily="18" charset="0"/>
                        </a:rPr>
                        <a:t>Cascade</a:t>
                      </a:r>
                      <a:endParaRPr lang="en-US" sz="2000" b="0" i="0" u="none" strike="noStrike">
                        <a:solidFill>
                          <a:srgbClr val="000000"/>
                        </a:solidFill>
                        <a:effectLst/>
                        <a:latin typeface="Cambria Math" panose="02040503050406030204" pitchFamily="18" charset="0"/>
                        <a:ea typeface="Cambria Math" panose="02040503050406030204" pitchFamily="18" charset="0"/>
                      </a:endParaRPr>
                    </a:p>
                  </a:txBody>
                  <a:tcPr marL="9525" marR="9525" marT="9525" marB="0" anchor="b"/>
                </a:tc>
                <a:tc>
                  <a:txBody>
                    <a:bodyPr/>
                    <a:lstStyle/>
                    <a:p>
                      <a:pPr algn="ctr" fontAlgn="b"/>
                      <a:r>
                        <a:rPr lang="en-US" sz="2000" b="0" i="0" u="none" strike="noStrike">
                          <a:solidFill>
                            <a:srgbClr val="000000"/>
                          </a:solidFill>
                          <a:effectLst/>
                          <a:latin typeface="Cambria Math" panose="02040503050406030204" pitchFamily="18" charset="0"/>
                          <a:ea typeface="Cambria Math" panose="02040503050406030204" pitchFamily="18" charset="0"/>
                        </a:rPr>
                        <a:t>4.67</a:t>
                      </a:r>
                    </a:p>
                  </a:txBody>
                  <a:tcPr marL="9525" marR="9525" marT="9525" marB="0" anchor="b"/>
                </a:tc>
                <a:extLst>
                  <a:ext uri="{0D108BD9-81ED-4DB2-BD59-A6C34878D82A}">
                    <a16:rowId xmlns:a16="http://schemas.microsoft.com/office/drawing/2014/main" xmlns="" val="10012"/>
                  </a:ext>
                </a:extLst>
              </a:tr>
              <a:tr h="373054">
                <a:tc>
                  <a:txBody>
                    <a:bodyPr/>
                    <a:lstStyle/>
                    <a:p>
                      <a:pPr algn="ctr" fontAlgn="b"/>
                      <a:r>
                        <a:rPr lang="en-US" sz="2000" u="none" strike="noStrike" dirty="0" smtClean="0">
                          <a:effectLst/>
                          <a:latin typeface="Cambria Math" panose="02040503050406030204" pitchFamily="18" charset="0"/>
                          <a:ea typeface="Cambria Math" panose="02040503050406030204" pitchFamily="18" charset="0"/>
                        </a:rPr>
                        <a:t>Centre-</a:t>
                      </a:r>
                      <a:r>
                        <a:rPr lang="en-US" sz="2000" u="none" strike="noStrike" dirty="0" err="1" smtClean="0">
                          <a:effectLst/>
                          <a:latin typeface="Cambria Math" panose="02040503050406030204" pitchFamily="18" charset="0"/>
                          <a:ea typeface="Cambria Math" panose="02040503050406030204" pitchFamily="18" charset="0"/>
                        </a:rPr>
                        <a:t>Sud</a:t>
                      </a:r>
                      <a:endParaRPr lang="en-US" sz="2000" b="0" i="0" u="none" strike="noStrike" dirty="0">
                        <a:solidFill>
                          <a:srgbClr val="000000"/>
                        </a:solidFill>
                        <a:effectLst/>
                        <a:latin typeface="Cambria Math" panose="02040503050406030204" pitchFamily="18" charset="0"/>
                        <a:ea typeface="Cambria Math" panose="02040503050406030204" pitchFamily="18" charset="0"/>
                      </a:endParaRPr>
                    </a:p>
                  </a:txBody>
                  <a:tcPr marL="9525" marR="9525" marT="9525" marB="0" anchor="b"/>
                </a:tc>
                <a:tc>
                  <a:txBody>
                    <a:bodyPr/>
                    <a:lstStyle/>
                    <a:p>
                      <a:pPr algn="ctr" fontAlgn="b"/>
                      <a:r>
                        <a:rPr lang="en-US" sz="2000" b="0" i="0" u="none" strike="noStrike" dirty="0">
                          <a:solidFill>
                            <a:srgbClr val="000000"/>
                          </a:solidFill>
                          <a:effectLst/>
                          <a:latin typeface="Cambria Math" panose="02040503050406030204" pitchFamily="18" charset="0"/>
                          <a:ea typeface="Cambria Math" panose="02040503050406030204" pitchFamily="18" charset="0"/>
                        </a:rPr>
                        <a:t>4.68</a:t>
                      </a:r>
                    </a:p>
                  </a:txBody>
                  <a:tcPr marL="9525" marR="9525" marT="9525" marB="0" anchor="b"/>
                </a:tc>
                <a:extLst>
                  <a:ext uri="{0D108BD9-81ED-4DB2-BD59-A6C34878D82A}">
                    <a16:rowId xmlns:a16="http://schemas.microsoft.com/office/drawing/2014/main" xmlns="" val="10013"/>
                  </a:ext>
                </a:extLst>
              </a:tr>
              <a:tr h="373054">
                <a:tc>
                  <a:txBody>
                    <a:bodyPr/>
                    <a:lstStyle/>
                    <a:p>
                      <a:pPr algn="ctr" fontAlgn="b"/>
                      <a:r>
                        <a:rPr lang="en-US" sz="2000" u="none" strike="noStrike">
                          <a:effectLst/>
                          <a:latin typeface="Cambria Math" panose="02040503050406030204" pitchFamily="18" charset="0"/>
                          <a:ea typeface="Cambria Math" panose="02040503050406030204" pitchFamily="18" charset="0"/>
                        </a:rPr>
                        <a:t>Total</a:t>
                      </a:r>
                      <a:endParaRPr lang="en-US" sz="2000" b="0" i="0" u="none" strike="noStrike">
                        <a:solidFill>
                          <a:srgbClr val="000000"/>
                        </a:solidFill>
                        <a:effectLst/>
                        <a:latin typeface="Cambria Math" panose="02040503050406030204" pitchFamily="18" charset="0"/>
                        <a:ea typeface="Cambria Math" panose="02040503050406030204" pitchFamily="18" charset="0"/>
                      </a:endParaRPr>
                    </a:p>
                  </a:txBody>
                  <a:tcPr marL="9525" marR="9525" marT="9525" marB="0" anchor="b"/>
                </a:tc>
                <a:tc>
                  <a:txBody>
                    <a:bodyPr/>
                    <a:lstStyle/>
                    <a:p>
                      <a:pPr algn="ctr" fontAlgn="b"/>
                      <a:r>
                        <a:rPr lang="en-US" sz="2000" u="none" strike="noStrike" dirty="0">
                          <a:effectLst/>
                          <a:latin typeface="Cambria Math" panose="02040503050406030204" pitchFamily="18" charset="0"/>
                          <a:ea typeface="Cambria Math" panose="02040503050406030204" pitchFamily="18" charset="0"/>
                        </a:rPr>
                        <a:t>100</a:t>
                      </a:r>
                      <a:endParaRPr lang="en-US" sz="2000" b="0" i="0" u="none" strike="noStrike" dirty="0">
                        <a:solidFill>
                          <a:srgbClr val="000000"/>
                        </a:solidFill>
                        <a:effectLst/>
                        <a:latin typeface="Cambria Math" panose="02040503050406030204" pitchFamily="18" charset="0"/>
                        <a:ea typeface="Cambria Math" panose="02040503050406030204" pitchFamily="18" charset="0"/>
                      </a:endParaRPr>
                    </a:p>
                  </a:txBody>
                  <a:tcPr marL="9525" marR="9525" marT="9525" marB="0" anchor="b"/>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426909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919" y="222800"/>
            <a:ext cx="10515600" cy="808831"/>
          </a:xfrm>
        </p:spPr>
        <p:txBody>
          <a:bodyPr>
            <a:normAutofit fontScale="90000"/>
          </a:bodyPr>
          <a:lstStyle/>
          <a:p>
            <a:r>
              <a:rPr lang="fr-BE" sz="6000" b="1" noProof="0" dirty="0" smtClean="0"/>
              <a:t>Introduction</a:t>
            </a:r>
            <a:endParaRPr lang="en-US" sz="6000" b="1" noProof="0" dirty="0"/>
          </a:p>
        </p:txBody>
      </p:sp>
      <p:sp>
        <p:nvSpPr>
          <p:cNvPr id="3" name="Content Placeholder 2"/>
          <p:cNvSpPr>
            <a:spLocks noGrp="1"/>
          </p:cNvSpPr>
          <p:nvPr>
            <p:ph idx="1"/>
          </p:nvPr>
        </p:nvSpPr>
        <p:spPr>
          <a:xfrm>
            <a:off x="1" y="885582"/>
            <a:ext cx="12192000" cy="4858726"/>
          </a:xfrm>
        </p:spPr>
        <p:txBody>
          <a:bodyPr>
            <a:noAutofit/>
          </a:bodyPr>
          <a:lstStyle/>
          <a:p>
            <a:r>
              <a:rPr lang="fr-BE" sz="4400" dirty="0" err="1" smtClean="0"/>
              <a:t>Financing</a:t>
            </a:r>
            <a:r>
              <a:rPr lang="fr-BE" sz="4400" dirty="0" smtClean="0"/>
              <a:t> for </a:t>
            </a:r>
            <a:r>
              <a:rPr lang="fr-BE" sz="4400" dirty="0" err="1" smtClean="0"/>
              <a:t>development</a:t>
            </a:r>
            <a:r>
              <a:rPr lang="fr-BE" sz="4400" dirty="0" smtClean="0"/>
              <a:t> (</a:t>
            </a:r>
            <a:r>
              <a:rPr lang="en-US" sz="4400" b="1" dirty="0"/>
              <a:t>Monterrey </a:t>
            </a:r>
            <a:r>
              <a:rPr lang="en-US" sz="4400" b="1" dirty="0" smtClean="0"/>
              <a:t>Consensus)</a:t>
            </a:r>
            <a:endParaRPr lang="en-US" sz="4400" dirty="0" smtClean="0"/>
          </a:p>
          <a:p>
            <a:r>
              <a:rPr lang="en-US" sz="4400" dirty="0" smtClean="0"/>
              <a:t>Huge-resource </a:t>
            </a:r>
            <a:r>
              <a:rPr lang="en-US" sz="4400" dirty="0"/>
              <a:t>gap required </a:t>
            </a:r>
            <a:r>
              <a:rPr lang="en-US" sz="4400" dirty="0" smtClean="0"/>
              <a:t>in LICs (DMDF, 2015)</a:t>
            </a:r>
          </a:p>
          <a:p>
            <a:r>
              <a:rPr lang="fr-BE" sz="4400" dirty="0" smtClean="0"/>
              <a:t>Focus on </a:t>
            </a:r>
            <a:r>
              <a:rPr lang="fr-BE" sz="4400" b="1" dirty="0" smtClean="0">
                <a:solidFill>
                  <a:srgbClr val="FF0000"/>
                </a:solidFill>
              </a:rPr>
              <a:t>taxation (</a:t>
            </a:r>
            <a:r>
              <a:rPr lang="fr-BE" sz="4400" b="1" dirty="0" err="1" smtClean="0">
                <a:solidFill>
                  <a:srgbClr val="FF0000"/>
                </a:solidFill>
              </a:rPr>
              <a:t>e.g</a:t>
            </a:r>
            <a:r>
              <a:rPr lang="fr-BE" sz="4400" b="1" dirty="0" smtClean="0">
                <a:solidFill>
                  <a:srgbClr val="FF0000"/>
                </a:solidFill>
              </a:rPr>
              <a:t>. </a:t>
            </a:r>
            <a:r>
              <a:rPr lang="en-US" sz="4400" b="1" dirty="0">
                <a:solidFill>
                  <a:srgbClr val="FF0000"/>
                </a:solidFill>
              </a:rPr>
              <a:t>Addis Tax Initiative, 2015)</a:t>
            </a:r>
            <a:endParaRPr lang="fr-BE" sz="4400" b="1" dirty="0">
              <a:solidFill>
                <a:srgbClr val="FF0000"/>
              </a:solidFill>
            </a:endParaRPr>
          </a:p>
          <a:p>
            <a:pPr lvl="1"/>
            <a:r>
              <a:rPr lang="en-US" sz="4400" dirty="0" smtClean="0"/>
              <a:t>relatively </a:t>
            </a:r>
            <a:r>
              <a:rPr lang="en-US" sz="4400" dirty="0"/>
              <a:t>more </a:t>
            </a:r>
            <a:r>
              <a:rPr lang="en-US" sz="4400" dirty="0" smtClean="0"/>
              <a:t>stable</a:t>
            </a:r>
          </a:p>
          <a:p>
            <a:pPr lvl="1"/>
            <a:r>
              <a:rPr lang="en-US" sz="4400" dirty="0"/>
              <a:t>enhances state building and strengthen the state-citizen relationships (Tilly 1975) </a:t>
            </a:r>
          </a:p>
          <a:p>
            <a:pPr lvl="1"/>
            <a:endParaRPr lang="en-US" sz="4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32" y="5576645"/>
            <a:ext cx="12044468" cy="1200636"/>
          </a:xfrm>
          <a:prstGeom prst="rect">
            <a:avLst/>
          </a:prstGeom>
        </p:spPr>
      </p:pic>
    </p:spTree>
    <p:extLst>
      <p:ext uri="{BB962C8B-B14F-4D97-AF65-F5344CB8AC3E}">
        <p14:creationId xmlns:p14="http://schemas.microsoft.com/office/powerpoint/2010/main" val="594000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772"/>
            <a:ext cx="10515600" cy="404896"/>
          </a:xfrm>
        </p:spPr>
        <p:txBody>
          <a:bodyPr>
            <a:normAutofit fontScale="90000"/>
          </a:bodyPr>
          <a:lstStyle/>
          <a:p>
            <a:r>
              <a:rPr lang="en-US" dirty="0" smtClean="0"/>
              <a:t>Per capita Expenditure (CFA) by provinces</a:t>
            </a:r>
            <a:endParaRPr lang="en-US" dirty="0"/>
          </a:p>
        </p:txBody>
      </p:sp>
      <p:sp>
        <p:nvSpPr>
          <p:cNvPr id="4" name="Slide Number Placeholder 3"/>
          <p:cNvSpPr>
            <a:spLocks noGrp="1"/>
          </p:cNvSpPr>
          <p:nvPr>
            <p:ph type="sldNum" sz="quarter" idx="12"/>
          </p:nvPr>
        </p:nvSpPr>
        <p:spPr/>
        <p:txBody>
          <a:bodyPr/>
          <a:lstStyle/>
          <a:p>
            <a:fld id="{05631A48-0528-4289-BF9A-731E9281F8F4}" type="slidenum">
              <a:rPr lang="en-US" smtClean="0"/>
              <a:t>20</a:t>
            </a:fld>
            <a:endParaRPr lang="en-US"/>
          </a:p>
        </p:txBody>
      </p:sp>
      <p:pic>
        <p:nvPicPr>
          <p:cNvPr id="11" name="Picture 10"/>
          <p:cNvPicPr>
            <a:picLocks noChangeAspect="1"/>
          </p:cNvPicPr>
          <p:nvPr/>
        </p:nvPicPr>
        <p:blipFill>
          <a:blip r:embed="rId2"/>
          <a:stretch>
            <a:fillRect/>
          </a:stretch>
        </p:blipFill>
        <p:spPr>
          <a:xfrm>
            <a:off x="2133600" y="643972"/>
            <a:ext cx="8698523" cy="6237001"/>
          </a:xfrm>
          <a:prstGeom prst="rect">
            <a:avLst/>
          </a:prstGeom>
        </p:spPr>
      </p:pic>
    </p:spTree>
    <p:extLst>
      <p:ext uri="{BB962C8B-B14F-4D97-AF65-F5344CB8AC3E}">
        <p14:creationId xmlns:p14="http://schemas.microsoft.com/office/powerpoint/2010/main" val="39325802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smtClean="0"/>
              <a:t>Data analysis</a:t>
            </a:r>
            <a:endParaRPr lang="en-US" b="1" noProof="0" dirty="0"/>
          </a:p>
        </p:txBody>
      </p:sp>
      <p:sp>
        <p:nvSpPr>
          <p:cNvPr id="3" name="Content Placeholder 2"/>
          <p:cNvSpPr>
            <a:spLocks noGrp="1"/>
          </p:cNvSpPr>
          <p:nvPr>
            <p:ph idx="1"/>
          </p:nvPr>
        </p:nvSpPr>
        <p:spPr>
          <a:xfrm>
            <a:off x="0" y="1180123"/>
            <a:ext cx="11544300" cy="4829908"/>
          </a:xfrm>
        </p:spPr>
        <p:txBody>
          <a:bodyPr>
            <a:normAutofit/>
          </a:bodyPr>
          <a:lstStyle/>
          <a:p>
            <a:r>
              <a:rPr lang="fr-BE" dirty="0" smtClean="0"/>
              <a:t>Data issues : total </a:t>
            </a:r>
            <a:r>
              <a:rPr lang="fr-BE" dirty="0" err="1" smtClean="0"/>
              <a:t>expenditure</a:t>
            </a:r>
            <a:r>
              <a:rPr lang="fr-BE" dirty="0" smtClean="0"/>
              <a:t> not </a:t>
            </a:r>
            <a:r>
              <a:rPr lang="fr-BE" dirty="0" err="1" smtClean="0"/>
              <a:t>equal</a:t>
            </a:r>
            <a:r>
              <a:rPr lang="fr-BE" dirty="0" smtClean="0"/>
              <a:t> to </a:t>
            </a:r>
            <a:r>
              <a:rPr lang="fr-BE" dirty="0" err="1" smtClean="0"/>
              <a:t>sum</a:t>
            </a:r>
            <a:r>
              <a:rPr lang="fr-BE" dirty="0" smtClean="0"/>
              <a:t> of </a:t>
            </a:r>
            <a:r>
              <a:rPr lang="fr-BE" dirty="0" err="1" smtClean="0"/>
              <a:t>ind</a:t>
            </a:r>
            <a:r>
              <a:rPr lang="fr-BE" dirty="0" smtClean="0"/>
              <a:t>. </a:t>
            </a:r>
            <a:r>
              <a:rPr lang="fr-BE" dirty="0" err="1" smtClean="0"/>
              <a:t>Expenditures</a:t>
            </a:r>
            <a:endParaRPr lang="fr-BE" dirty="0" smtClean="0"/>
          </a:p>
          <a:p>
            <a:endParaRPr lang="fr-BE" dirty="0" smtClean="0"/>
          </a:p>
          <a:p>
            <a:r>
              <a:rPr lang="fr-BE" dirty="0" smtClean="0"/>
              <a:t>About 213 </a:t>
            </a:r>
            <a:r>
              <a:rPr lang="fr-BE" dirty="0" err="1" smtClean="0"/>
              <a:t>goods</a:t>
            </a:r>
            <a:r>
              <a:rPr lang="fr-BE" dirty="0" smtClean="0"/>
              <a:t>: 13000 </a:t>
            </a:r>
            <a:r>
              <a:rPr lang="fr-BE" dirty="0" err="1" smtClean="0"/>
              <a:t>goods</a:t>
            </a:r>
            <a:endParaRPr lang="fr-BE" dirty="0" smtClean="0"/>
          </a:p>
          <a:p>
            <a:endParaRPr lang="fr-BE" dirty="0" smtClean="0"/>
          </a:p>
          <a:p>
            <a:r>
              <a:rPr lang="fr-BE" dirty="0" err="1" smtClean="0"/>
              <a:t>Analysis</a:t>
            </a:r>
            <a:r>
              <a:rPr lang="fr-BE" dirty="0" smtClean="0"/>
              <a:t> </a:t>
            </a:r>
            <a:r>
              <a:rPr lang="fr-BE" dirty="0" err="1" smtClean="0"/>
              <a:t>excludes</a:t>
            </a:r>
            <a:r>
              <a:rPr lang="fr-BE" dirty="0" smtClean="0"/>
              <a:t> durable </a:t>
            </a:r>
            <a:r>
              <a:rPr lang="fr-BE" dirty="0" err="1" smtClean="0"/>
              <a:t>goods</a:t>
            </a:r>
            <a:endParaRPr lang="en-US" dirty="0"/>
          </a:p>
          <a:p>
            <a:endParaRPr lang="en-US" sz="3600"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77" y="5620628"/>
            <a:ext cx="12044468" cy="1200636"/>
          </a:xfrm>
          <a:prstGeom prst="rect">
            <a:avLst/>
          </a:prstGeom>
        </p:spPr>
      </p:pic>
      <p:sp>
        <p:nvSpPr>
          <p:cNvPr id="4" name="Slide Number Placeholder 3"/>
          <p:cNvSpPr>
            <a:spLocks noGrp="1"/>
          </p:cNvSpPr>
          <p:nvPr>
            <p:ph type="sldNum" sz="quarter" idx="12"/>
          </p:nvPr>
        </p:nvSpPr>
        <p:spPr/>
        <p:txBody>
          <a:bodyPr/>
          <a:lstStyle/>
          <a:p>
            <a:fld id="{05631A48-0528-4289-BF9A-731E9281F8F4}" type="slidenum">
              <a:rPr lang="en-US" smtClean="0"/>
              <a:t>21</a:t>
            </a:fld>
            <a:endParaRPr lang="en-US"/>
          </a:p>
        </p:txBody>
      </p:sp>
    </p:spTree>
    <p:extLst>
      <p:ext uri="{BB962C8B-B14F-4D97-AF65-F5344CB8AC3E}">
        <p14:creationId xmlns:p14="http://schemas.microsoft.com/office/powerpoint/2010/main" val="460266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83" y="365124"/>
            <a:ext cx="9726953" cy="340729"/>
          </a:xfrm>
        </p:spPr>
        <p:txBody>
          <a:bodyPr vert="horz">
            <a:noAutofit/>
          </a:bodyPr>
          <a:lstStyle/>
          <a:p>
            <a:r>
              <a:rPr lang="en-US" sz="1800" b="1" dirty="0" smtClean="0"/>
              <a:t>Share </a:t>
            </a:r>
            <a:r>
              <a:rPr lang="en-US" sz="1800" b="1" dirty="0"/>
              <a:t>of </a:t>
            </a:r>
            <a:r>
              <a:rPr lang="en-US" sz="1800" b="1" u="sng" dirty="0">
                <a:solidFill>
                  <a:srgbClr val="FF0000"/>
                </a:solidFill>
              </a:rPr>
              <a:t>specific </a:t>
            </a:r>
            <a:r>
              <a:rPr lang="en-US" sz="1800" b="1" u="sng" dirty="0" smtClean="0">
                <a:solidFill>
                  <a:srgbClr val="FF0000"/>
                </a:solidFill>
              </a:rPr>
              <a:t>durable items</a:t>
            </a:r>
            <a:r>
              <a:rPr lang="en-US" sz="1800" b="1" dirty="0" smtClean="0">
                <a:solidFill>
                  <a:srgbClr val="FF0000"/>
                </a:solidFill>
              </a:rPr>
              <a:t> </a:t>
            </a:r>
            <a:r>
              <a:rPr lang="en-US" sz="1800" b="1" dirty="0"/>
              <a:t>in total household consumption expenditure, by decile</a:t>
            </a:r>
            <a:endParaRPr lang="en-US" sz="1800" b="1" noProof="0" dirty="0"/>
          </a:p>
        </p:txBody>
      </p:sp>
      <p:graphicFrame>
        <p:nvGraphicFramePr>
          <p:cNvPr id="7" name="Object 6"/>
          <p:cNvGraphicFramePr>
            <a:graphicFrameLocks noChangeAspect="1"/>
          </p:cNvGraphicFramePr>
          <p:nvPr>
            <p:extLst>
              <p:ext uri="{D42A27DB-BD31-4B8C-83A1-F6EECF244321}">
                <p14:modId xmlns:p14="http://schemas.microsoft.com/office/powerpoint/2010/main" val="2626625913"/>
              </p:ext>
            </p:extLst>
          </p:nvPr>
        </p:nvGraphicFramePr>
        <p:xfrm>
          <a:off x="281877" y="882650"/>
          <a:ext cx="11715750" cy="5838825"/>
        </p:xfrm>
        <a:graphic>
          <a:graphicData uri="http://schemas.openxmlformats.org/presentationml/2006/ole">
            <mc:AlternateContent xmlns:mc="http://schemas.openxmlformats.org/markup-compatibility/2006">
              <mc:Choice xmlns:v="urn:schemas-microsoft-com:vml" Requires="v">
                <p:oleObj spid="_x0000_s4107" name="Worksheet" r:id="rId4" imgW="11715708" imgH="5343507" progId="Excel.Sheet.12">
                  <p:embed/>
                </p:oleObj>
              </mc:Choice>
              <mc:Fallback>
                <p:oleObj name="Worksheet" r:id="rId4" imgW="11715708" imgH="5343507" progId="Excel.Sheet.12">
                  <p:embed/>
                  <p:pic>
                    <p:nvPicPr>
                      <p:cNvPr id="7" name="Object 6"/>
                      <p:cNvPicPr/>
                      <p:nvPr/>
                    </p:nvPicPr>
                    <p:blipFill>
                      <a:blip r:embed="rId5"/>
                      <a:stretch>
                        <a:fillRect/>
                      </a:stretch>
                    </p:blipFill>
                    <p:spPr>
                      <a:xfrm>
                        <a:off x="281877" y="882650"/>
                        <a:ext cx="11715750" cy="5838825"/>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05631A48-0528-4289-BF9A-731E9281F8F4}" type="slidenum">
              <a:rPr lang="en-US" smtClean="0"/>
              <a:t>22</a:t>
            </a:fld>
            <a:endParaRPr lang="en-US"/>
          </a:p>
        </p:txBody>
      </p:sp>
    </p:spTree>
    <p:extLst>
      <p:ext uri="{BB962C8B-B14F-4D97-AF65-F5344CB8AC3E}">
        <p14:creationId xmlns:p14="http://schemas.microsoft.com/office/powerpoint/2010/main" val="3262015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217" y="0"/>
            <a:ext cx="11098553" cy="340729"/>
          </a:xfrm>
        </p:spPr>
        <p:txBody>
          <a:bodyPr vert="horz">
            <a:noAutofit/>
          </a:bodyPr>
          <a:lstStyle/>
          <a:p>
            <a:r>
              <a:rPr lang="en-US" sz="1800" b="1" dirty="0" smtClean="0"/>
              <a:t> Share </a:t>
            </a:r>
            <a:r>
              <a:rPr lang="en-US" sz="1800" b="1" dirty="0"/>
              <a:t>of </a:t>
            </a:r>
            <a:r>
              <a:rPr lang="en-US" sz="1800" b="1" dirty="0">
                <a:solidFill>
                  <a:srgbClr val="FF0000"/>
                </a:solidFill>
              </a:rPr>
              <a:t>major expenditure categories </a:t>
            </a:r>
            <a:r>
              <a:rPr lang="en-US" sz="1800" b="1" dirty="0" smtClean="0"/>
              <a:t>in total household consumption expenditure, by </a:t>
            </a:r>
            <a:r>
              <a:rPr lang="en-US" sz="1800" b="1" dirty="0"/>
              <a:t>decile</a:t>
            </a:r>
            <a:endParaRPr lang="en-US" sz="1800" b="1" noProof="0" dirty="0"/>
          </a:p>
        </p:txBody>
      </p:sp>
      <p:sp>
        <p:nvSpPr>
          <p:cNvPr id="3" name="Slide Number Placeholder 2"/>
          <p:cNvSpPr>
            <a:spLocks noGrp="1"/>
          </p:cNvSpPr>
          <p:nvPr>
            <p:ph type="sldNum" sz="quarter" idx="12"/>
          </p:nvPr>
        </p:nvSpPr>
        <p:spPr/>
        <p:txBody>
          <a:bodyPr/>
          <a:lstStyle/>
          <a:p>
            <a:fld id="{05631A48-0528-4289-BF9A-731E9281F8F4}" type="slidenum">
              <a:rPr lang="en-US" smtClean="0"/>
              <a:t>23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79220684"/>
              </p:ext>
            </p:extLst>
          </p:nvPr>
        </p:nvGraphicFramePr>
        <p:xfrm>
          <a:off x="625231" y="370434"/>
          <a:ext cx="11097847" cy="6591213"/>
        </p:xfrm>
        <a:graphic>
          <a:graphicData uri="http://schemas.openxmlformats.org/drawingml/2006/table">
            <a:tbl>
              <a:tblPr firstRow="1" firstCol="1" bandRow="1">
                <a:tableStyleId>{2D5ABB26-0587-4C30-8999-92F81FD0307C}</a:tableStyleId>
              </a:tblPr>
              <a:tblGrid>
                <a:gridCol w="3826535">
                  <a:extLst>
                    <a:ext uri="{9D8B030D-6E8A-4147-A177-3AD203B41FA5}">
                      <a16:colId xmlns:a16="http://schemas.microsoft.com/office/drawing/2014/main" xmlns="" val="20000"/>
                    </a:ext>
                  </a:extLst>
                </a:gridCol>
                <a:gridCol w="661432">
                  <a:extLst>
                    <a:ext uri="{9D8B030D-6E8A-4147-A177-3AD203B41FA5}">
                      <a16:colId xmlns:a16="http://schemas.microsoft.com/office/drawing/2014/main" xmlns="" val="20001"/>
                    </a:ext>
                  </a:extLst>
                </a:gridCol>
                <a:gridCol w="661432">
                  <a:extLst>
                    <a:ext uri="{9D8B030D-6E8A-4147-A177-3AD203B41FA5}">
                      <a16:colId xmlns:a16="http://schemas.microsoft.com/office/drawing/2014/main" xmlns="" val="20002"/>
                    </a:ext>
                  </a:extLst>
                </a:gridCol>
                <a:gridCol w="552486">
                  <a:extLst>
                    <a:ext uri="{9D8B030D-6E8A-4147-A177-3AD203B41FA5}">
                      <a16:colId xmlns:a16="http://schemas.microsoft.com/office/drawing/2014/main" xmlns="" val="20003"/>
                    </a:ext>
                  </a:extLst>
                </a:gridCol>
                <a:gridCol w="770378">
                  <a:extLst>
                    <a:ext uri="{9D8B030D-6E8A-4147-A177-3AD203B41FA5}">
                      <a16:colId xmlns:a16="http://schemas.microsoft.com/office/drawing/2014/main" xmlns="" val="20004"/>
                    </a:ext>
                  </a:extLst>
                </a:gridCol>
                <a:gridCol w="661432">
                  <a:extLst>
                    <a:ext uri="{9D8B030D-6E8A-4147-A177-3AD203B41FA5}">
                      <a16:colId xmlns:a16="http://schemas.microsoft.com/office/drawing/2014/main" xmlns="" val="20005"/>
                    </a:ext>
                  </a:extLst>
                </a:gridCol>
                <a:gridCol w="661432">
                  <a:extLst>
                    <a:ext uri="{9D8B030D-6E8A-4147-A177-3AD203B41FA5}">
                      <a16:colId xmlns:a16="http://schemas.microsoft.com/office/drawing/2014/main" xmlns="" val="20006"/>
                    </a:ext>
                  </a:extLst>
                </a:gridCol>
                <a:gridCol w="661432">
                  <a:extLst>
                    <a:ext uri="{9D8B030D-6E8A-4147-A177-3AD203B41FA5}">
                      <a16:colId xmlns:a16="http://schemas.microsoft.com/office/drawing/2014/main" xmlns="" val="20007"/>
                    </a:ext>
                  </a:extLst>
                </a:gridCol>
                <a:gridCol w="661432">
                  <a:extLst>
                    <a:ext uri="{9D8B030D-6E8A-4147-A177-3AD203B41FA5}">
                      <a16:colId xmlns:a16="http://schemas.microsoft.com/office/drawing/2014/main" xmlns="" val="20008"/>
                    </a:ext>
                  </a:extLst>
                </a:gridCol>
                <a:gridCol w="622253">
                  <a:extLst>
                    <a:ext uri="{9D8B030D-6E8A-4147-A177-3AD203B41FA5}">
                      <a16:colId xmlns:a16="http://schemas.microsoft.com/office/drawing/2014/main" xmlns="" val="20009"/>
                    </a:ext>
                  </a:extLst>
                </a:gridCol>
                <a:gridCol w="700611">
                  <a:extLst>
                    <a:ext uri="{9D8B030D-6E8A-4147-A177-3AD203B41FA5}">
                      <a16:colId xmlns:a16="http://schemas.microsoft.com/office/drawing/2014/main" xmlns="" val="20010"/>
                    </a:ext>
                  </a:extLst>
                </a:gridCol>
                <a:gridCol w="656992">
                  <a:extLst>
                    <a:ext uri="{9D8B030D-6E8A-4147-A177-3AD203B41FA5}">
                      <a16:colId xmlns:a16="http://schemas.microsoft.com/office/drawing/2014/main" xmlns="" val="20011"/>
                    </a:ext>
                  </a:extLst>
                </a:gridCol>
              </a:tblGrid>
              <a:tr h="222004">
                <a:tc>
                  <a:txBody>
                    <a:bodyPr/>
                    <a:lstStyle/>
                    <a:p>
                      <a:pPr algn="l">
                        <a:lnSpc>
                          <a:spcPct val="107000"/>
                        </a:lnSpc>
                      </a:pPr>
                      <a:r>
                        <a:rPr lang="en-US" sz="1100" b="1" dirty="0" smtClean="0">
                          <a:effectLst/>
                          <a:latin typeface="Cambria Math" panose="02040503050406030204" pitchFamily="18" charset="0"/>
                          <a:ea typeface="Cambria Math" panose="02040503050406030204" pitchFamily="18" charset="0"/>
                        </a:rPr>
                        <a:t>Decile</a:t>
                      </a:r>
                      <a:endParaRPr lang="en-US" sz="1100" b="1" dirty="0">
                        <a:effectLst/>
                        <a:latin typeface="Cambria Math" panose="02040503050406030204" pitchFamily="18" charset="0"/>
                        <a:ea typeface="Cambria Math" panose="02040503050406030204" pitchFamily="18" charset="0"/>
                      </a:endParaRPr>
                    </a:p>
                  </a:txBody>
                  <a:tcPr marL="62898" marR="62898" marT="0" marB="0" anchor="b">
                    <a:lnT w="12700" cap="flat" cmpd="sng" algn="ctr">
                      <a:solidFill>
                        <a:schemeClr val="tx1"/>
                      </a:solidFill>
                      <a:prstDash val="solid"/>
                      <a:round/>
                      <a:headEnd type="none" w="med" len="med"/>
                      <a:tailEnd type="none" w="med" len="med"/>
                    </a:lnT>
                  </a:tcPr>
                </a:tc>
                <a:tc>
                  <a:txBody>
                    <a:bodyPr/>
                    <a:lstStyle/>
                    <a:p>
                      <a:pPr marL="0" marR="0" algn="l">
                        <a:lnSpc>
                          <a:spcPct val="107000"/>
                        </a:lnSpc>
                        <a:spcBef>
                          <a:spcPts val="0"/>
                        </a:spcBef>
                        <a:spcAft>
                          <a:spcPts val="0"/>
                        </a:spcAft>
                      </a:pPr>
                      <a:r>
                        <a:rPr lang="en-US" sz="1100" b="1">
                          <a:effectLst/>
                          <a:latin typeface="Cambria Math" panose="02040503050406030204" pitchFamily="18" charset="0"/>
                          <a:ea typeface="Cambria Math" panose="02040503050406030204" pitchFamily="18" charset="0"/>
                        </a:rPr>
                        <a:t>1</a:t>
                      </a:r>
                      <a:endParaRPr lang="en-US" sz="1100" b="1">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lnT w="12700" cap="flat" cmpd="sng" algn="ctr">
                      <a:solidFill>
                        <a:schemeClr val="tx1"/>
                      </a:solidFill>
                      <a:prstDash val="solid"/>
                      <a:round/>
                      <a:headEnd type="none" w="med" len="med"/>
                      <a:tailEnd type="none" w="med" len="med"/>
                    </a:lnT>
                  </a:tcPr>
                </a:tc>
                <a:tc>
                  <a:txBody>
                    <a:bodyPr/>
                    <a:lstStyle/>
                    <a:p>
                      <a:pPr marL="0" marR="0" algn="l">
                        <a:lnSpc>
                          <a:spcPct val="107000"/>
                        </a:lnSpc>
                        <a:spcBef>
                          <a:spcPts val="0"/>
                        </a:spcBef>
                        <a:spcAft>
                          <a:spcPts val="0"/>
                        </a:spcAft>
                      </a:pPr>
                      <a:r>
                        <a:rPr lang="en-US" sz="1100" b="1">
                          <a:effectLst/>
                          <a:latin typeface="Cambria Math" panose="02040503050406030204" pitchFamily="18" charset="0"/>
                          <a:ea typeface="Cambria Math" panose="02040503050406030204" pitchFamily="18" charset="0"/>
                        </a:rPr>
                        <a:t>2</a:t>
                      </a:r>
                      <a:endParaRPr lang="en-US" sz="1100" b="1">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lnT w="12700" cap="flat" cmpd="sng" algn="ctr">
                      <a:solidFill>
                        <a:schemeClr val="tx1"/>
                      </a:solidFill>
                      <a:prstDash val="solid"/>
                      <a:round/>
                      <a:headEnd type="none" w="med" len="med"/>
                      <a:tailEnd type="none" w="med" len="med"/>
                    </a:lnT>
                  </a:tcPr>
                </a:tc>
                <a:tc>
                  <a:txBody>
                    <a:bodyPr/>
                    <a:lstStyle/>
                    <a:p>
                      <a:pPr marL="0" marR="0" algn="l">
                        <a:lnSpc>
                          <a:spcPct val="107000"/>
                        </a:lnSpc>
                        <a:spcBef>
                          <a:spcPts val="0"/>
                        </a:spcBef>
                        <a:spcAft>
                          <a:spcPts val="0"/>
                        </a:spcAft>
                      </a:pPr>
                      <a:r>
                        <a:rPr lang="en-US" sz="1100" b="1">
                          <a:effectLst/>
                          <a:latin typeface="Cambria Math" panose="02040503050406030204" pitchFamily="18" charset="0"/>
                          <a:ea typeface="Cambria Math" panose="02040503050406030204" pitchFamily="18" charset="0"/>
                        </a:rPr>
                        <a:t>3</a:t>
                      </a:r>
                      <a:endParaRPr lang="en-US" sz="1100" b="1">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lnT w="12700" cap="flat" cmpd="sng" algn="ctr">
                      <a:solidFill>
                        <a:schemeClr val="tx1"/>
                      </a:solidFill>
                      <a:prstDash val="solid"/>
                      <a:round/>
                      <a:headEnd type="none" w="med" len="med"/>
                      <a:tailEnd type="none" w="med" len="med"/>
                    </a:lnT>
                  </a:tcPr>
                </a:tc>
                <a:tc>
                  <a:txBody>
                    <a:bodyPr/>
                    <a:lstStyle/>
                    <a:p>
                      <a:pPr marL="0" marR="0" algn="l">
                        <a:lnSpc>
                          <a:spcPct val="107000"/>
                        </a:lnSpc>
                        <a:spcBef>
                          <a:spcPts val="0"/>
                        </a:spcBef>
                        <a:spcAft>
                          <a:spcPts val="0"/>
                        </a:spcAft>
                      </a:pPr>
                      <a:r>
                        <a:rPr lang="en-US" sz="1100" b="1">
                          <a:effectLst/>
                          <a:latin typeface="Cambria Math" panose="02040503050406030204" pitchFamily="18" charset="0"/>
                          <a:ea typeface="Cambria Math" panose="02040503050406030204" pitchFamily="18" charset="0"/>
                        </a:rPr>
                        <a:t>4</a:t>
                      </a:r>
                      <a:endParaRPr lang="en-US" sz="1100" b="1">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lnT w="12700" cap="flat" cmpd="sng" algn="ctr">
                      <a:solidFill>
                        <a:schemeClr val="tx1"/>
                      </a:solidFill>
                      <a:prstDash val="solid"/>
                      <a:round/>
                      <a:headEnd type="none" w="med" len="med"/>
                      <a:tailEnd type="none" w="med" len="med"/>
                    </a:lnT>
                  </a:tcPr>
                </a:tc>
                <a:tc>
                  <a:txBody>
                    <a:bodyPr/>
                    <a:lstStyle/>
                    <a:p>
                      <a:pPr marL="0" marR="0" algn="l">
                        <a:lnSpc>
                          <a:spcPct val="107000"/>
                        </a:lnSpc>
                        <a:spcBef>
                          <a:spcPts val="0"/>
                        </a:spcBef>
                        <a:spcAft>
                          <a:spcPts val="0"/>
                        </a:spcAft>
                      </a:pPr>
                      <a:r>
                        <a:rPr lang="en-US" sz="1100" b="1">
                          <a:effectLst/>
                          <a:latin typeface="Cambria Math" panose="02040503050406030204" pitchFamily="18" charset="0"/>
                          <a:ea typeface="Cambria Math" panose="02040503050406030204" pitchFamily="18" charset="0"/>
                        </a:rPr>
                        <a:t>5</a:t>
                      </a:r>
                      <a:endParaRPr lang="en-US" sz="1100" b="1">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lnT w="12700" cap="flat" cmpd="sng" algn="ctr">
                      <a:solidFill>
                        <a:schemeClr val="tx1"/>
                      </a:solidFill>
                      <a:prstDash val="solid"/>
                      <a:round/>
                      <a:headEnd type="none" w="med" len="med"/>
                      <a:tailEnd type="none" w="med" len="med"/>
                    </a:lnT>
                  </a:tcPr>
                </a:tc>
                <a:tc>
                  <a:txBody>
                    <a:bodyPr/>
                    <a:lstStyle/>
                    <a:p>
                      <a:pPr marL="0" marR="0" algn="l">
                        <a:lnSpc>
                          <a:spcPct val="107000"/>
                        </a:lnSpc>
                        <a:spcBef>
                          <a:spcPts val="0"/>
                        </a:spcBef>
                        <a:spcAft>
                          <a:spcPts val="0"/>
                        </a:spcAft>
                      </a:pPr>
                      <a:r>
                        <a:rPr lang="en-US" sz="1100" b="1">
                          <a:effectLst/>
                          <a:latin typeface="Cambria Math" panose="02040503050406030204" pitchFamily="18" charset="0"/>
                          <a:ea typeface="Cambria Math" panose="02040503050406030204" pitchFamily="18" charset="0"/>
                        </a:rPr>
                        <a:t>6</a:t>
                      </a:r>
                      <a:endParaRPr lang="en-US" sz="1100" b="1">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lnT w="12700" cap="flat" cmpd="sng" algn="ctr">
                      <a:solidFill>
                        <a:schemeClr val="tx1"/>
                      </a:solidFill>
                      <a:prstDash val="solid"/>
                      <a:round/>
                      <a:headEnd type="none" w="med" len="med"/>
                      <a:tailEnd type="none" w="med" len="med"/>
                    </a:lnT>
                  </a:tcPr>
                </a:tc>
                <a:tc>
                  <a:txBody>
                    <a:bodyPr/>
                    <a:lstStyle/>
                    <a:p>
                      <a:pPr marL="0" marR="0" algn="l">
                        <a:lnSpc>
                          <a:spcPct val="107000"/>
                        </a:lnSpc>
                        <a:spcBef>
                          <a:spcPts val="0"/>
                        </a:spcBef>
                        <a:spcAft>
                          <a:spcPts val="0"/>
                        </a:spcAft>
                      </a:pPr>
                      <a:r>
                        <a:rPr lang="en-US" sz="1100" b="1">
                          <a:effectLst/>
                          <a:latin typeface="Cambria Math" panose="02040503050406030204" pitchFamily="18" charset="0"/>
                          <a:ea typeface="Cambria Math" panose="02040503050406030204" pitchFamily="18" charset="0"/>
                        </a:rPr>
                        <a:t>7</a:t>
                      </a:r>
                      <a:endParaRPr lang="en-US" sz="1100" b="1">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lnT w="12700" cap="flat" cmpd="sng" algn="ctr">
                      <a:solidFill>
                        <a:schemeClr val="tx1"/>
                      </a:solidFill>
                      <a:prstDash val="solid"/>
                      <a:round/>
                      <a:headEnd type="none" w="med" len="med"/>
                      <a:tailEnd type="none" w="med" len="med"/>
                    </a:lnT>
                  </a:tcPr>
                </a:tc>
                <a:tc>
                  <a:txBody>
                    <a:bodyPr/>
                    <a:lstStyle/>
                    <a:p>
                      <a:pPr marL="0" marR="0" algn="l">
                        <a:lnSpc>
                          <a:spcPct val="107000"/>
                        </a:lnSpc>
                        <a:spcBef>
                          <a:spcPts val="0"/>
                        </a:spcBef>
                        <a:spcAft>
                          <a:spcPts val="0"/>
                        </a:spcAft>
                      </a:pPr>
                      <a:r>
                        <a:rPr lang="en-US" sz="1100" b="1">
                          <a:effectLst/>
                          <a:latin typeface="Cambria Math" panose="02040503050406030204" pitchFamily="18" charset="0"/>
                          <a:ea typeface="Cambria Math" panose="02040503050406030204" pitchFamily="18" charset="0"/>
                        </a:rPr>
                        <a:t>8</a:t>
                      </a:r>
                      <a:endParaRPr lang="en-US" sz="1100" b="1">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lnT w="12700" cap="flat" cmpd="sng" algn="ctr">
                      <a:solidFill>
                        <a:schemeClr val="tx1"/>
                      </a:solidFill>
                      <a:prstDash val="solid"/>
                      <a:round/>
                      <a:headEnd type="none" w="med" len="med"/>
                      <a:tailEnd type="none" w="med" len="med"/>
                    </a:lnT>
                  </a:tcPr>
                </a:tc>
                <a:tc>
                  <a:txBody>
                    <a:bodyPr/>
                    <a:lstStyle/>
                    <a:p>
                      <a:pPr marL="0" marR="0" algn="l">
                        <a:lnSpc>
                          <a:spcPct val="107000"/>
                        </a:lnSpc>
                        <a:spcBef>
                          <a:spcPts val="0"/>
                        </a:spcBef>
                        <a:spcAft>
                          <a:spcPts val="0"/>
                        </a:spcAft>
                      </a:pPr>
                      <a:r>
                        <a:rPr lang="en-US" sz="1100" b="1">
                          <a:effectLst/>
                          <a:latin typeface="Cambria Math" panose="02040503050406030204" pitchFamily="18" charset="0"/>
                          <a:ea typeface="Cambria Math" panose="02040503050406030204" pitchFamily="18" charset="0"/>
                        </a:rPr>
                        <a:t>9</a:t>
                      </a:r>
                      <a:endParaRPr lang="en-US" sz="1100" b="1">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lnT w="12700" cap="flat" cmpd="sng" algn="ctr">
                      <a:solidFill>
                        <a:schemeClr val="tx1"/>
                      </a:solidFill>
                      <a:prstDash val="solid"/>
                      <a:round/>
                      <a:headEnd type="none" w="med" len="med"/>
                      <a:tailEnd type="none" w="med" len="med"/>
                    </a:lnT>
                  </a:tcPr>
                </a:tc>
                <a:tc>
                  <a:txBody>
                    <a:bodyPr/>
                    <a:lstStyle/>
                    <a:p>
                      <a:pPr marL="0" marR="0" algn="l">
                        <a:lnSpc>
                          <a:spcPct val="107000"/>
                        </a:lnSpc>
                        <a:spcBef>
                          <a:spcPts val="0"/>
                        </a:spcBef>
                        <a:spcAft>
                          <a:spcPts val="0"/>
                        </a:spcAft>
                      </a:pPr>
                      <a:r>
                        <a:rPr lang="en-US" sz="1100" b="1">
                          <a:effectLst/>
                          <a:latin typeface="Cambria Math" panose="02040503050406030204" pitchFamily="18" charset="0"/>
                          <a:ea typeface="Cambria Math" panose="02040503050406030204" pitchFamily="18" charset="0"/>
                        </a:rPr>
                        <a:t>10</a:t>
                      </a:r>
                      <a:endParaRPr lang="en-US" sz="1100" b="1">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lnT w="12700" cap="flat" cmpd="sng" algn="ctr">
                      <a:solidFill>
                        <a:schemeClr val="tx1"/>
                      </a:solidFill>
                      <a:prstDash val="solid"/>
                      <a:round/>
                      <a:headEnd type="none" w="med" len="med"/>
                      <a:tailEnd type="none" w="med" len="med"/>
                    </a:lnT>
                  </a:tcPr>
                </a:tc>
                <a:tc>
                  <a:txBody>
                    <a:bodyPr/>
                    <a:lstStyle/>
                    <a:p>
                      <a:pPr marL="0" marR="0" algn="l">
                        <a:lnSpc>
                          <a:spcPct val="107000"/>
                        </a:lnSpc>
                        <a:spcBef>
                          <a:spcPts val="0"/>
                        </a:spcBef>
                        <a:spcAft>
                          <a:spcPts val="0"/>
                        </a:spcAft>
                      </a:pPr>
                      <a:r>
                        <a:rPr lang="en-US" sz="1100" b="1" dirty="0">
                          <a:effectLst/>
                          <a:latin typeface="Cambria Math" panose="02040503050406030204" pitchFamily="18" charset="0"/>
                          <a:ea typeface="Cambria Math" panose="02040503050406030204" pitchFamily="18" charset="0"/>
                        </a:rPr>
                        <a:t>Total</a:t>
                      </a:r>
                      <a:endParaRPr lang="en-US" sz="1100" b="1"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0"/>
                  </a:ext>
                </a:extLst>
              </a:tr>
              <a:tr h="177337">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100  Articles of wood and metal</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3.12</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3.49</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3.24</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3.60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3.46</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3.68</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3.26</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3.83</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4.20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4.23</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dirty="0">
                          <a:effectLst/>
                          <a:latin typeface="Cambria Math" panose="02040503050406030204" pitchFamily="18" charset="0"/>
                          <a:ea typeface="Cambria Math" panose="02040503050406030204" pitchFamily="18" charset="0"/>
                        </a:rPr>
                        <a:t>3.61</a:t>
                      </a:r>
                      <a:endParaRPr lang="en-US" sz="11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extLst>
                  <a:ext uri="{0D108BD9-81ED-4DB2-BD59-A6C34878D82A}">
                    <a16:rowId xmlns:a16="http://schemas.microsoft.com/office/drawing/2014/main" xmlns="" val="10001"/>
                  </a:ext>
                </a:extLst>
              </a:tr>
              <a:tr h="177337">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 100       exempt</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extLst>
                  <a:ext uri="{0D108BD9-81ED-4DB2-BD59-A6C34878D82A}">
                    <a16:rowId xmlns:a16="http://schemas.microsoft.com/office/drawing/2014/main" xmlns="" val="10002"/>
                  </a:ext>
                </a:extLst>
              </a:tr>
              <a:tr h="177337">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10  Agricultural products</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extLst>
                  <a:ext uri="{0D108BD9-81ED-4DB2-BD59-A6C34878D82A}">
                    <a16:rowId xmlns:a16="http://schemas.microsoft.com/office/drawing/2014/main" xmlns="" val="10003"/>
                  </a:ext>
                </a:extLst>
              </a:tr>
              <a:tr h="29458">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 10       exempt</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dirty="0">
                          <a:effectLst/>
                          <a:latin typeface="Cambria Math" panose="02040503050406030204" pitchFamily="18" charset="0"/>
                          <a:ea typeface="Cambria Math" panose="02040503050406030204" pitchFamily="18" charset="0"/>
                        </a:rPr>
                        <a:t>23.64</a:t>
                      </a:r>
                      <a:endParaRPr lang="en-US" sz="11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solidFill>
                      <a:srgbClr val="FFC000"/>
                    </a:solidFill>
                  </a:tcPr>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19.55</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18.84</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18.68</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17.97</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17.21</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18.34</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17.05</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15.71</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dirty="0">
                          <a:effectLst/>
                          <a:latin typeface="Cambria Math" panose="02040503050406030204" pitchFamily="18" charset="0"/>
                          <a:ea typeface="Cambria Math" panose="02040503050406030204" pitchFamily="18" charset="0"/>
                        </a:rPr>
                        <a:t>15.26</a:t>
                      </a:r>
                      <a:endParaRPr lang="en-US" sz="11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solidFill>
                      <a:srgbClr val="FFC000"/>
                    </a:solidFill>
                  </a:tcPr>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18.17</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extLst>
                  <a:ext uri="{0D108BD9-81ED-4DB2-BD59-A6C34878D82A}">
                    <a16:rowId xmlns:a16="http://schemas.microsoft.com/office/drawing/2014/main" xmlns="" val="10004"/>
                  </a:ext>
                </a:extLst>
              </a:tr>
              <a:tr h="177337">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110  Electricity, gas, water</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0.52</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0.31</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0.33</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dirty="0">
                          <a:effectLst/>
                          <a:latin typeface="Cambria Math" panose="02040503050406030204" pitchFamily="18" charset="0"/>
                          <a:ea typeface="Cambria Math" panose="02040503050406030204" pitchFamily="18" charset="0"/>
                        </a:rPr>
                        <a:t>0.55</a:t>
                      </a:r>
                      <a:endParaRPr lang="en-US" sz="11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0.54</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0.79</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0.82</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1.34</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1.99</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1.88</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0.91</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extLst>
                  <a:ext uri="{0D108BD9-81ED-4DB2-BD59-A6C34878D82A}">
                    <a16:rowId xmlns:a16="http://schemas.microsoft.com/office/drawing/2014/main" xmlns="" val="10005"/>
                  </a:ext>
                </a:extLst>
              </a:tr>
              <a:tr h="177337">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 110       exempt</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0.97</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0.64</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0.61</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0.71</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0.69</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0.80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0.99</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1.07</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1.11</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1.10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0.87</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extLst>
                  <a:ext uri="{0D108BD9-81ED-4DB2-BD59-A6C34878D82A}">
                    <a16:rowId xmlns:a16="http://schemas.microsoft.com/office/drawing/2014/main" xmlns="" val="10006"/>
                  </a:ext>
                </a:extLst>
              </a:tr>
              <a:tr h="177337">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120  Construction works, installation works</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0.03</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0.02</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0.01</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0.02</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0.02</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0.03</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0.06</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0.04</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0.10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0.10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0.04</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extLst>
                  <a:ext uri="{0D108BD9-81ED-4DB2-BD59-A6C34878D82A}">
                    <a16:rowId xmlns:a16="http://schemas.microsoft.com/office/drawing/2014/main" xmlns="" val="10007"/>
                  </a:ext>
                </a:extLst>
              </a:tr>
              <a:tr h="177337">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 120       exempt</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extLst>
                  <a:ext uri="{0D108BD9-81ED-4DB2-BD59-A6C34878D82A}">
                    <a16:rowId xmlns:a16="http://schemas.microsoft.com/office/drawing/2014/main" xmlns="" val="10008"/>
                  </a:ext>
                </a:extLst>
              </a:tr>
              <a:tr h="177337">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130  Trade</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5.47</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6.20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7.03</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7.80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8.83</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8.35</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8.54</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9.12</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9.93</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9.69</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8.12</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extLst>
                  <a:ext uri="{0D108BD9-81ED-4DB2-BD59-A6C34878D82A}">
                    <a16:rowId xmlns:a16="http://schemas.microsoft.com/office/drawing/2014/main" xmlns="" val="10009"/>
                  </a:ext>
                </a:extLst>
              </a:tr>
              <a:tr h="177337">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 130       exempt</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0.04</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0.01</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0.02</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0.01</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0.02</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0.02</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0.03</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0.02</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0.02</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0.02</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0.02</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extLst>
                  <a:ext uri="{0D108BD9-81ED-4DB2-BD59-A6C34878D82A}">
                    <a16:rowId xmlns:a16="http://schemas.microsoft.com/office/drawing/2014/main" xmlns="" val="10010"/>
                  </a:ext>
                </a:extLst>
              </a:tr>
              <a:tr h="177337">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140  Hotel and restaurant services</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3.11</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3.20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3.87</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4.21</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4.49</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4.42</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5.49</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5.38</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5.72</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5.78</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4.58</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extLst>
                  <a:ext uri="{0D108BD9-81ED-4DB2-BD59-A6C34878D82A}">
                    <a16:rowId xmlns:a16="http://schemas.microsoft.com/office/drawing/2014/main" xmlns="" val="10011"/>
                  </a:ext>
                </a:extLst>
              </a:tr>
              <a:tr h="0">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 140       exempt</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extLst>
                  <a:ext uri="{0D108BD9-81ED-4DB2-BD59-A6C34878D82A}">
                    <a16:rowId xmlns:a16="http://schemas.microsoft.com/office/drawing/2014/main" xmlns="" val="10012"/>
                  </a:ext>
                </a:extLst>
              </a:tr>
              <a:tr h="177337">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150  Transport, Post and Telecommunications</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6.92</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7.63</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7.77</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8.23</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8.87</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8.68</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9.04</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8.90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9.76</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9.20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8.51</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extLst>
                  <a:ext uri="{0D108BD9-81ED-4DB2-BD59-A6C34878D82A}">
                    <a16:rowId xmlns:a16="http://schemas.microsoft.com/office/drawing/2014/main" xmlns="" val="10013"/>
                  </a:ext>
                </a:extLst>
              </a:tr>
              <a:tr h="177337">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 150       exempt</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dirty="0">
                          <a:effectLst/>
                          <a:latin typeface="Cambria Math" panose="02040503050406030204" pitchFamily="18" charset="0"/>
                          <a:ea typeface="Cambria Math" panose="02040503050406030204" pitchFamily="18" charset="0"/>
                        </a:rPr>
                        <a:t>0.00</a:t>
                      </a:r>
                      <a:endParaRPr lang="en-US" sz="11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extLst>
                  <a:ext uri="{0D108BD9-81ED-4DB2-BD59-A6C34878D82A}">
                    <a16:rowId xmlns:a16="http://schemas.microsoft.com/office/drawing/2014/main" xmlns="" val="10014"/>
                  </a:ext>
                </a:extLst>
              </a:tr>
              <a:tr h="177337">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160  Financial services</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0.01</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0.02</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0.02</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0.01</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0.01</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0.03</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0.02</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0.10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0.14</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0.19</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0.06</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extLst>
                  <a:ext uri="{0D108BD9-81ED-4DB2-BD59-A6C34878D82A}">
                    <a16:rowId xmlns:a16="http://schemas.microsoft.com/office/drawing/2014/main" xmlns="" val="10015"/>
                  </a:ext>
                </a:extLst>
              </a:tr>
              <a:tr h="177337">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 160       exempt</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extLst>
                  <a:ext uri="{0D108BD9-81ED-4DB2-BD59-A6C34878D82A}">
                    <a16:rowId xmlns:a16="http://schemas.microsoft.com/office/drawing/2014/main" xmlns="" val="10016"/>
                  </a:ext>
                </a:extLst>
              </a:tr>
              <a:tr h="270017">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170  Other commercial services</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dirty="0">
                          <a:effectLst/>
                          <a:latin typeface="Cambria Math" panose="02040503050406030204" pitchFamily="18" charset="0"/>
                          <a:ea typeface="Cambria Math" panose="02040503050406030204" pitchFamily="18" charset="0"/>
                        </a:rPr>
                        <a:t>6.73</a:t>
                      </a:r>
                      <a:endParaRPr lang="en-US" sz="11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7.40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6.95</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6.51</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6.33</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6.19</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5.54</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5.37</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5.15</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5.56</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6.17</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extLst>
                  <a:ext uri="{0D108BD9-81ED-4DB2-BD59-A6C34878D82A}">
                    <a16:rowId xmlns:a16="http://schemas.microsoft.com/office/drawing/2014/main" xmlns="" val="10017"/>
                  </a:ext>
                </a:extLst>
              </a:tr>
              <a:tr h="177337">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 170       exempt</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dirty="0">
                          <a:effectLst/>
                          <a:latin typeface="Cambria Math" panose="02040503050406030204" pitchFamily="18" charset="0"/>
                          <a:ea typeface="Cambria Math" panose="02040503050406030204" pitchFamily="18" charset="0"/>
                        </a:rPr>
                        <a:t>1.40</a:t>
                      </a:r>
                      <a:endParaRPr lang="en-US" sz="11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solidFill>
                      <a:schemeClr val="accent5">
                        <a:lumMod val="40000"/>
                        <a:lumOff val="60000"/>
                      </a:schemeClr>
                    </a:solidFill>
                  </a:tcPr>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1.37</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1.37</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1.51</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1.67</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2.01</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2.44</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2.76</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dirty="0">
                          <a:effectLst/>
                          <a:latin typeface="Cambria Math" panose="02040503050406030204" pitchFamily="18" charset="0"/>
                          <a:ea typeface="Cambria Math" panose="02040503050406030204" pitchFamily="18" charset="0"/>
                        </a:rPr>
                        <a:t>2.56</a:t>
                      </a:r>
                      <a:endParaRPr lang="en-US" sz="11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dirty="0">
                          <a:effectLst/>
                          <a:latin typeface="Cambria Math" panose="02040503050406030204" pitchFamily="18" charset="0"/>
                          <a:ea typeface="Cambria Math" panose="02040503050406030204" pitchFamily="18" charset="0"/>
                        </a:rPr>
                        <a:t>3.45</a:t>
                      </a:r>
                      <a:endParaRPr lang="en-US" sz="11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solidFill>
                      <a:schemeClr val="accent5">
                        <a:lumMod val="40000"/>
                        <a:lumOff val="60000"/>
                      </a:schemeClr>
                    </a:solidFill>
                  </a:tcPr>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2.06</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extLst>
                  <a:ext uri="{0D108BD9-81ED-4DB2-BD59-A6C34878D82A}">
                    <a16:rowId xmlns:a16="http://schemas.microsoft.com/office/drawing/2014/main" xmlns="" val="10018"/>
                  </a:ext>
                </a:extLst>
              </a:tr>
              <a:tr h="177337">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180  Public services</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0.03</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0.02</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0.05</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0.08</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0.05</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0.07</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0.07</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0.08</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dirty="0">
                          <a:effectLst/>
                          <a:latin typeface="Cambria Math" panose="02040503050406030204" pitchFamily="18" charset="0"/>
                          <a:ea typeface="Cambria Math" panose="02040503050406030204" pitchFamily="18" charset="0"/>
                        </a:rPr>
                        <a:t>0.12</a:t>
                      </a:r>
                      <a:endParaRPr lang="en-US" sz="11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0.16</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0.07</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extLst>
                  <a:ext uri="{0D108BD9-81ED-4DB2-BD59-A6C34878D82A}">
                    <a16:rowId xmlns:a16="http://schemas.microsoft.com/office/drawing/2014/main" xmlns="" val="10019"/>
                  </a:ext>
                </a:extLst>
              </a:tr>
              <a:tr h="177337">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 180       exempt</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7.67</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7.11</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6.91</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6.44</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6.01</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6.04</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5.30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5.52</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6.22</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6.44</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6.36</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extLst>
                  <a:ext uri="{0D108BD9-81ED-4DB2-BD59-A6C34878D82A}">
                    <a16:rowId xmlns:a16="http://schemas.microsoft.com/office/drawing/2014/main" xmlns="" val="10020"/>
                  </a:ext>
                </a:extLst>
              </a:tr>
              <a:tr h="177337">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20  Livestock products</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extLst>
                  <a:ext uri="{0D108BD9-81ED-4DB2-BD59-A6C34878D82A}">
                    <a16:rowId xmlns:a16="http://schemas.microsoft.com/office/drawing/2014/main" xmlns="" val="10021"/>
                  </a:ext>
                </a:extLst>
              </a:tr>
              <a:tr h="177337">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 20       exempt</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dirty="0">
                          <a:effectLst/>
                          <a:latin typeface="Cambria Math" panose="02040503050406030204" pitchFamily="18" charset="0"/>
                          <a:ea typeface="Cambria Math" panose="02040503050406030204" pitchFamily="18" charset="0"/>
                        </a:rPr>
                        <a:t>2.05</a:t>
                      </a:r>
                      <a:endParaRPr lang="en-US" sz="11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solidFill>
                      <a:schemeClr val="accent5">
                        <a:lumMod val="40000"/>
                        <a:lumOff val="60000"/>
                      </a:schemeClr>
                    </a:solidFill>
                  </a:tcPr>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2.48</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2.51</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2.80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3.37</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3.49</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3.56</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3.51</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3.42</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dirty="0">
                          <a:effectLst/>
                          <a:latin typeface="Cambria Math" panose="02040503050406030204" pitchFamily="18" charset="0"/>
                          <a:ea typeface="Cambria Math" panose="02040503050406030204" pitchFamily="18" charset="0"/>
                        </a:rPr>
                        <a:t>3.33</a:t>
                      </a:r>
                      <a:endParaRPr lang="en-US" sz="11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solidFill>
                      <a:schemeClr val="accent5">
                        <a:lumMod val="40000"/>
                        <a:lumOff val="60000"/>
                      </a:schemeClr>
                    </a:solidFill>
                  </a:tcPr>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3.06</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extLst>
                  <a:ext uri="{0D108BD9-81ED-4DB2-BD59-A6C34878D82A}">
                    <a16:rowId xmlns:a16="http://schemas.microsoft.com/office/drawing/2014/main" xmlns="" val="10022"/>
                  </a:ext>
                </a:extLst>
              </a:tr>
              <a:tr h="177337">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30  Products of forestry - Fishing - Hunting</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dirty="0">
                          <a:effectLst/>
                          <a:latin typeface="Cambria Math" panose="02040503050406030204" pitchFamily="18" charset="0"/>
                          <a:ea typeface="Cambria Math" panose="02040503050406030204" pitchFamily="18" charset="0"/>
                        </a:rPr>
                        <a:t>0.00</a:t>
                      </a:r>
                      <a:endParaRPr lang="en-US" sz="11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extLst>
                  <a:ext uri="{0D108BD9-81ED-4DB2-BD59-A6C34878D82A}">
                    <a16:rowId xmlns:a16="http://schemas.microsoft.com/office/drawing/2014/main" xmlns="" val="10023"/>
                  </a:ext>
                </a:extLst>
              </a:tr>
              <a:tr h="177337">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 30       exempt</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7.03</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5.89</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5.55</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5.34</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4.91</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5.33</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dirty="0">
                          <a:effectLst/>
                          <a:latin typeface="Cambria Math" panose="02040503050406030204" pitchFamily="18" charset="0"/>
                          <a:ea typeface="Cambria Math" panose="02040503050406030204" pitchFamily="18" charset="0"/>
                        </a:rPr>
                        <a:t>5.12</a:t>
                      </a:r>
                      <a:endParaRPr lang="en-US" sz="11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5.29</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5.08</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4.73</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5.41</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extLst>
                  <a:ext uri="{0D108BD9-81ED-4DB2-BD59-A6C34878D82A}">
                    <a16:rowId xmlns:a16="http://schemas.microsoft.com/office/drawing/2014/main" xmlns="" val="10024"/>
                  </a:ext>
                </a:extLst>
              </a:tr>
              <a:tr h="177337">
                <a:tc>
                  <a:txBody>
                    <a:bodyPr/>
                    <a:lstStyle/>
                    <a:p>
                      <a:pPr marL="0" marR="0" algn="just">
                        <a:lnSpc>
                          <a:spcPct val="107000"/>
                        </a:lnSpc>
                        <a:spcBef>
                          <a:spcPts val="0"/>
                        </a:spcBef>
                        <a:spcAft>
                          <a:spcPts val="0"/>
                        </a:spcAft>
                      </a:pPr>
                      <a:r>
                        <a:rPr lang="en-US" sz="1100" dirty="0">
                          <a:effectLst/>
                          <a:latin typeface="Cambria Math" panose="02040503050406030204" pitchFamily="18" charset="0"/>
                          <a:ea typeface="Cambria Math" panose="02040503050406030204" pitchFamily="18" charset="0"/>
                        </a:rPr>
                        <a:t>50  Foodstuffs</a:t>
                      </a:r>
                      <a:endParaRPr lang="en-US" sz="11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3.31</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3.58</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3.59</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3.56</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3.59</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3.55</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4.10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3.90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3.91</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3.88</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3.70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extLst>
                  <a:ext uri="{0D108BD9-81ED-4DB2-BD59-A6C34878D82A}">
                    <a16:rowId xmlns:a16="http://schemas.microsoft.com/office/drawing/2014/main" xmlns="" val="10025"/>
                  </a:ext>
                </a:extLst>
              </a:tr>
              <a:tr h="177337">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 50       exempt</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16.70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17.44</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17.25</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16.40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15.79</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dirty="0">
                          <a:effectLst/>
                          <a:latin typeface="Cambria Math" panose="02040503050406030204" pitchFamily="18" charset="0"/>
                          <a:ea typeface="Cambria Math" panose="02040503050406030204" pitchFamily="18" charset="0"/>
                        </a:rPr>
                        <a:t>15.64</a:t>
                      </a:r>
                      <a:endParaRPr lang="en-US" sz="11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14.72</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14.14</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12.77</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12.53</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15.33</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extLst>
                  <a:ext uri="{0D108BD9-81ED-4DB2-BD59-A6C34878D82A}">
                    <a16:rowId xmlns:a16="http://schemas.microsoft.com/office/drawing/2014/main" xmlns="" val="10026"/>
                  </a:ext>
                </a:extLst>
              </a:tr>
              <a:tr h="177337">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60  Cotton, textiles and clothing</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7.51</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9.46</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9.91</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9.33</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9.36</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9.60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8.91</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dirty="0">
                          <a:effectLst/>
                          <a:latin typeface="Cambria Math" panose="02040503050406030204" pitchFamily="18" charset="0"/>
                          <a:ea typeface="Cambria Math" panose="02040503050406030204" pitchFamily="18" charset="0"/>
                        </a:rPr>
                        <a:t>8.58</a:t>
                      </a:r>
                      <a:endParaRPr lang="en-US" sz="11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7.97</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8.52</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8.93</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extLst>
                  <a:ext uri="{0D108BD9-81ED-4DB2-BD59-A6C34878D82A}">
                    <a16:rowId xmlns:a16="http://schemas.microsoft.com/office/drawing/2014/main" xmlns="" val="10027"/>
                  </a:ext>
                </a:extLst>
              </a:tr>
              <a:tr h="177337">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 60       exempt</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extLst>
                  <a:ext uri="{0D108BD9-81ED-4DB2-BD59-A6C34878D82A}">
                    <a16:rowId xmlns:a16="http://schemas.microsoft.com/office/drawing/2014/main" xmlns="" val="10028"/>
                  </a:ext>
                </a:extLst>
              </a:tr>
              <a:tr h="177337">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70  Petroleum products and chemicals</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dirty="0">
                          <a:effectLst/>
                          <a:latin typeface="Cambria Math" panose="02040503050406030204" pitchFamily="18" charset="0"/>
                          <a:ea typeface="Cambria Math" panose="02040503050406030204" pitchFamily="18" charset="0"/>
                        </a:rPr>
                        <a:t>3.17</a:t>
                      </a:r>
                      <a:endParaRPr lang="en-US" sz="11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3.53</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3.38</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3.47</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3.30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3.34</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3.14</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3.29</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3.44</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3.26</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3.33</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extLst>
                  <a:ext uri="{0D108BD9-81ED-4DB2-BD59-A6C34878D82A}">
                    <a16:rowId xmlns:a16="http://schemas.microsoft.com/office/drawing/2014/main" xmlns="" val="10029"/>
                  </a:ext>
                </a:extLst>
              </a:tr>
              <a:tr h="177337">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 70       exempt</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extLst>
                  <a:ext uri="{0D108BD9-81ED-4DB2-BD59-A6C34878D82A}">
                    <a16:rowId xmlns:a16="http://schemas.microsoft.com/office/drawing/2014/main" xmlns="" val="10030"/>
                  </a:ext>
                </a:extLst>
              </a:tr>
              <a:tr h="177337">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80  Glass, pottery and material for the construction</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0.28</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0.34</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0.50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0.50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0.52</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0.54</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0.37</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0.54</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0.46</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0.46</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0.45</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extLst>
                  <a:ext uri="{0D108BD9-81ED-4DB2-BD59-A6C34878D82A}">
                    <a16:rowId xmlns:a16="http://schemas.microsoft.com/office/drawing/2014/main" xmlns="" val="10031"/>
                  </a:ext>
                </a:extLst>
              </a:tr>
              <a:tr h="177337">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 80       exempt</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extLst>
                  <a:ext uri="{0D108BD9-81ED-4DB2-BD59-A6C34878D82A}">
                    <a16:rowId xmlns:a16="http://schemas.microsoft.com/office/drawing/2014/main" xmlns="" val="10032"/>
                  </a:ext>
                </a:extLst>
              </a:tr>
              <a:tr h="177337">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90  Paper products from publishing, printing</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0.29</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0.30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0.29</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0.23</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0.19</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0.19</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0.16</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0.19</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0.19</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0.23</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0.23</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extLst>
                  <a:ext uri="{0D108BD9-81ED-4DB2-BD59-A6C34878D82A}">
                    <a16:rowId xmlns:a16="http://schemas.microsoft.com/office/drawing/2014/main" xmlns="" val="10033"/>
                  </a:ext>
                </a:extLst>
              </a:tr>
              <a:tr h="177337">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 90       exempt</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tc>
                <a:extLst>
                  <a:ext uri="{0D108BD9-81ED-4DB2-BD59-A6C34878D82A}">
                    <a16:rowId xmlns:a16="http://schemas.microsoft.com/office/drawing/2014/main" xmlns="" val="10034"/>
                  </a:ext>
                </a:extLst>
              </a:tr>
              <a:tr h="177337">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shr total</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lnB w="12700" cap="flat" cmpd="sng" algn="ctr">
                      <a:solidFill>
                        <a:schemeClr val="tx1"/>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100" dirty="0">
                          <a:effectLst/>
                          <a:latin typeface="Cambria Math" panose="02040503050406030204" pitchFamily="18" charset="0"/>
                          <a:ea typeface="Cambria Math" panose="02040503050406030204" pitchFamily="18" charset="0"/>
                        </a:rPr>
                        <a:t>100.00</a:t>
                      </a:r>
                      <a:endParaRPr lang="en-US" sz="11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lnB w="12700" cap="flat" cmpd="sng" algn="ctr">
                      <a:solidFill>
                        <a:schemeClr val="tx1"/>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100.00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lnB w="12700" cap="flat" cmpd="sng" algn="ctr">
                      <a:solidFill>
                        <a:schemeClr val="tx1"/>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100.00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lnB w="12700" cap="flat" cmpd="sng" algn="ctr">
                      <a:solidFill>
                        <a:schemeClr val="tx1"/>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100.00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lnB w="12700" cap="flat" cmpd="sng" algn="ctr">
                      <a:solidFill>
                        <a:schemeClr val="tx1"/>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100.00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lnB w="12700" cap="flat" cmpd="sng" algn="ctr">
                      <a:solidFill>
                        <a:schemeClr val="tx1"/>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100.00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lnB w="12700" cap="flat" cmpd="sng" algn="ctr">
                      <a:solidFill>
                        <a:schemeClr val="tx1"/>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100.00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lnB w="12700" cap="flat" cmpd="sng" algn="ctr">
                      <a:solidFill>
                        <a:schemeClr val="tx1"/>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100.00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lnB w="12700" cap="flat" cmpd="sng" algn="ctr">
                      <a:solidFill>
                        <a:schemeClr val="tx1"/>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100.00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lnB w="12700" cap="flat" cmpd="sng" algn="ctr">
                      <a:solidFill>
                        <a:schemeClr val="tx1"/>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100">
                          <a:effectLst/>
                          <a:latin typeface="Cambria Math" panose="02040503050406030204" pitchFamily="18" charset="0"/>
                          <a:ea typeface="Cambria Math" panose="02040503050406030204" pitchFamily="18" charset="0"/>
                        </a:rPr>
                        <a:t>100.00</a:t>
                      </a:r>
                      <a:endParaRPr lang="en-US" sz="110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lnB w="12700" cap="flat" cmpd="sng" algn="ctr">
                      <a:solidFill>
                        <a:schemeClr val="tx1"/>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100" dirty="0">
                          <a:effectLst/>
                          <a:latin typeface="Cambria Math" panose="02040503050406030204" pitchFamily="18" charset="0"/>
                          <a:ea typeface="Cambria Math" panose="02040503050406030204" pitchFamily="18" charset="0"/>
                        </a:rPr>
                        <a:t>100.00</a:t>
                      </a:r>
                      <a:endParaRPr lang="en-US" sz="11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2898" marR="62898"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35"/>
                  </a:ext>
                </a:extLst>
              </a:tr>
            </a:tbl>
          </a:graphicData>
        </a:graphic>
      </p:graphicFrame>
    </p:spTree>
    <p:extLst>
      <p:ext uri="{BB962C8B-B14F-4D97-AF65-F5344CB8AC3E}">
        <p14:creationId xmlns:p14="http://schemas.microsoft.com/office/powerpoint/2010/main" val="10381813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209" y="1653702"/>
            <a:ext cx="10515600" cy="2944238"/>
          </a:xfrm>
        </p:spPr>
        <p:txBody>
          <a:bodyPr>
            <a:normAutofit fontScale="90000"/>
          </a:bodyPr>
          <a:lstStyle/>
          <a:p>
            <a:pPr algn="ctr"/>
            <a:r>
              <a:rPr lang="fr-BE" sz="5400" b="1" dirty="0" smtClean="0">
                <a:solidFill>
                  <a:schemeClr val="accent2"/>
                </a:solidFill>
              </a:rPr>
              <a:t>III.</a:t>
            </a:r>
            <a:r>
              <a:rPr lang="fr-BE" sz="5400" b="1" dirty="0" smtClean="0"/>
              <a:t> </a:t>
            </a:r>
            <a:br>
              <a:rPr lang="fr-BE" sz="5400" b="1" dirty="0" smtClean="0"/>
            </a:br>
            <a:r>
              <a:rPr lang="fr-BE" sz="5400" b="1" dirty="0" smtClean="0"/>
              <a:t/>
            </a:r>
            <a:br>
              <a:rPr lang="fr-BE" sz="5400" b="1" dirty="0" smtClean="0"/>
            </a:br>
            <a:r>
              <a:rPr lang="fr-BE" sz="6700" b="1" dirty="0" err="1" smtClean="0"/>
              <a:t>Empirical</a:t>
            </a:r>
            <a:r>
              <a:rPr lang="fr-BE" sz="6700" b="1" dirty="0" smtClean="0"/>
              <a:t> </a:t>
            </a:r>
            <a:r>
              <a:rPr lang="fr-BE" sz="6700" b="1" dirty="0" err="1" smtClean="0"/>
              <a:t>Results</a:t>
            </a:r>
            <a:r>
              <a:rPr lang="fr-BE" sz="6700" b="1" dirty="0"/>
              <a:t/>
            </a:r>
            <a:br>
              <a:rPr lang="fr-BE" sz="6700" b="1" dirty="0"/>
            </a:br>
            <a:r>
              <a:rPr lang="fr-BE" sz="5400" b="1" dirty="0"/>
              <a:t> </a:t>
            </a:r>
            <a:endParaRPr lang="en-US" sz="5400" noProof="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9583" y="131160"/>
            <a:ext cx="5439534" cy="41915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77" y="5620628"/>
            <a:ext cx="12044468" cy="1200636"/>
          </a:xfrm>
          <a:prstGeom prst="rect">
            <a:avLst/>
          </a:prstGeom>
        </p:spPr>
      </p:pic>
    </p:spTree>
    <p:extLst>
      <p:ext uri="{BB962C8B-B14F-4D97-AF65-F5344CB8AC3E}">
        <p14:creationId xmlns:p14="http://schemas.microsoft.com/office/powerpoint/2010/main" val="16732166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04896"/>
          </a:xfrm>
        </p:spPr>
        <p:txBody>
          <a:bodyPr>
            <a:normAutofit fontScale="90000"/>
          </a:bodyPr>
          <a:lstStyle/>
          <a:p>
            <a:r>
              <a:rPr lang="en-US" dirty="0" smtClean="0"/>
              <a:t>VAT Liability- average household (Base case)</a:t>
            </a:r>
            <a:endParaRPr lang="en-US" dirty="0"/>
          </a:p>
        </p:txBody>
      </p:sp>
      <p:sp>
        <p:nvSpPr>
          <p:cNvPr id="4" name="Slide Number Placeholder 3"/>
          <p:cNvSpPr>
            <a:spLocks noGrp="1"/>
          </p:cNvSpPr>
          <p:nvPr>
            <p:ph type="sldNum" sz="quarter" idx="12"/>
          </p:nvPr>
        </p:nvSpPr>
        <p:spPr/>
        <p:txBody>
          <a:bodyPr/>
          <a:lstStyle/>
          <a:p>
            <a:fld id="{05631A48-0528-4289-BF9A-731E9281F8F4}" type="slidenum">
              <a:rPr lang="en-US" smtClean="0"/>
              <a:t>25</a:t>
            </a:fld>
            <a:endParaRPr lang="en-US"/>
          </a:p>
        </p:txBody>
      </p:sp>
      <p:pic>
        <p:nvPicPr>
          <p:cNvPr id="5" name="Picture 4"/>
          <p:cNvPicPr>
            <a:picLocks noChangeAspect="1"/>
          </p:cNvPicPr>
          <p:nvPr/>
        </p:nvPicPr>
        <p:blipFill>
          <a:blip r:embed="rId2"/>
          <a:stretch>
            <a:fillRect/>
          </a:stretch>
        </p:blipFill>
        <p:spPr>
          <a:xfrm>
            <a:off x="2307919" y="1000616"/>
            <a:ext cx="8169085" cy="5857384"/>
          </a:xfrm>
          <a:prstGeom prst="rect">
            <a:avLst/>
          </a:prstGeom>
        </p:spPr>
      </p:pic>
    </p:spTree>
    <p:extLst>
      <p:ext uri="{BB962C8B-B14F-4D97-AF65-F5344CB8AC3E}">
        <p14:creationId xmlns:p14="http://schemas.microsoft.com/office/powerpoint/2010/main" val="32226047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04896"/>
          </a:xfrm>
        </p:spPr>
        <p:txBody>
          <a:bodyPr>
            <a:normAutofit fontScale="90000"/>
          </a:bodyPr>
          <a:lstStyle/>
          <a:p>
            <a:r>
              <a:rPr lang="en-US" dirty="0" smtClean="0"/>
              <a:t>Population</a:t>
            </a:r>
            <a:endParaRPr lang="en-US" dirty="0"/>
          </a:p>
        </p:txBody>
      </p:sp>
      <p:sp>
        <p:nvSpPr>
          <p:cNvPr id="4" name="Slide Number Placeholder 3"/>
          <p:cNvSpPr>
            <a:spLocks noGrp="1"/>
          </p:cNvSpPr>
          <p:nvPr>
            <p:ph type="sldNum" sz="quarter" idx="12"/>
          </p:nvPr>
        </p:nvSpPr>
        <p:spPr/>
        <p:txBody>
          <a:bodyPr/>
          <a:lstStyle/>
          <a:p>
            <a:fld id="{05631A48-0528-4289-BF9A-731E9281F8F4}" type="slidenum">
              <a:rPr lang="en-US" smtClean="0"/>
              <a:t>26</a:t>
            </a:fld>
            <a:endParaRPr lang="en-US"/>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7291" y="907576"/>
            <a:ext cx="7560858" cy="5261211"/>
          </a:xfrm>
          <a:prstGeom prst="rect">
            <a:avLst/>
          </a:prstGeom>
          <a:noFill/>
          <a:ln>
            <a:noFill/>
          </a:ln>
        </p:spPr>
      </p:pic>
    </p:spTree>
    <p:extLst>
      <p:ext uri="{BB962C8B-B14F-4D97-AF65-F5344CB8AC3E}">
        <p14:creationId xmlns:p14="http://schemas.microsoft.com/office/powerpoint/2010/main" val="9896939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04896"/>
          </a:xfrm>
        </p:spPr>
        <p:txBody>
          <a:bodyPr>
            <a:normAutofit fontScale="90000"/>
          </a:bodyPr>
          <a:lstStyle/>
          <a:p>
            <a:r>
              <a:rPr lang="en-US" dirty="0" smtClean="0"/>
              <a:t>VAT Liability aggregate (Base case)</a:t>
            </a:r>
            <a:endParaRPr lang="en-US" dirty="0"/>
          </a:p>
        </p:txBody>
      </p:sp>
      <p:sp>
        <p:nvSpPr>
          <p:cNvPr id="4" name="Slide Number Placeholder 3"/>
          <p:cNvSpPr>
            <a:spLocks noGrp="1"/>
          </p:cNvSpPr>
          <p:nvPr>
            <p:ph type="sldNum" sz="quarter" idx="12"/>
          </p:nvPr>
        </p:nvSpPr>
        <p:spPr/>
        <p:txBody>
          <a:bodyPr/>
          <a:lstStyle/>
          <a:p>
            <a:fld id="{05631A48-0528-4289-BF9A-731E9281F8F4}" type="slidenum">
              <a:rPr lang="en-US" smtClean="0"/>
              <a:t>27</a:t>
            </a:fld>
            <a:endParaRPr lang="en-US"/>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5027" y="1003110"/>
            <a:ext cx="8523027" cy="5295332"/>
          </a:xfrm>
          <a:prstGeom prst="rect">
            <a:avLst/>
          </a:prstGeom>
          <a:noFill/>
          <a:ln>
            <a:noFill/>
          </a:ln>
        </p:spPr>
      </p:pic>
    </p:spTree>
    <p:extLst>
      <p:ext uri="{BB962C8B-B14F-4D97-AF65-F5344CB8AC3E}">
        <p14:creationId xmlns:p14="http://schemas.microsoft.com/office/powerpoint/2010/main" val="33316269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749" y="617826"/>
            <a:ext cx="1285068" cy="4935295"/>
          </a:xfrm>
        </p:spPr>
        <p:txBody>
          <a:bodyPr vert="vert270">
            <a:normAutofit fontScale="90000"/>
          </a:bodyPr>
          <a:lstStyle/>
          <a:p>
            <a:pPr algn="ctr"/>
            <a:r>
              <a:rPr lang="en-US" sz="2800" b="1" dirty="0" smtClean="0"/>
              <a:t>BFATAX</a:t>
            </a:r>
            <a:r>
              <a:rPr lang="en-US" sz="4000" b="1" dirty="0" smtClean="0"/>
              <a:t/>
            </a:r>
            <a:br>
              <a:rPr lang="en-US" sz="4000" b="1" dirty="0" smtClean="0"/>
            </a:br>
            <a:r>
              <a:rPr lang="en-US" sz="3300" b="1" dirty="0" smtClean="0"/>
              <a:t>Base case scenario </a:t>
            </a:r>
            <a:br>
              <a:rPr lang="en-US" sz="3300" b="1" dirty="0" smtClean="0"/>
            </a:br>
            <a:r>
              <a:rPr lang="en-US" sz="3300" b="1" dirty="0" smtClean="0"/>
              <a:t>18% rate with some exemptions</a:t>
            </a:r>
            <a:endParaRPr lang="en-US" sz="3300" b="1" noProof="0" dirty="0"/>
          </a:p>
        </p:txBody>
      </p:sp>
      <p:sp>
        <p:nvSpPr>
          <p:cNvPr id="4" name="Slide Number Placeholder 3"/>
          <p:cNvSpPr>
            <a:spLocks noGrp="1"/>
          </p:cNvSpPr>
          <p:nvPr>
            <p:ph type="sldNum" sz="quarter" idx="12"/>
          </p:nvPr>
        </p:nvSpPr>
        <p:spPr/>
        <p:txBody>
          <a:bodyPr/>
          <a:lstStyle/>
          <a:p>
            <a:fld id="{05631A48-0528-4289-BF9A-731E9281F8F4}" type="slidenum">
              <a:rPr lang="en-US" smtClean="0"/>
              <a:t>28</a:t>
            </a:fld>
            <a:endParaRPr lang="en-US"/>
          </a:p>
        </p:txBody>
      </p:sp>
      <p:pic>
        <p:nvPicPr>
          <p:cNvPr id="5" name="Picture 4"/>
          <p:cNvPicPr>
            <a:picLocks noChangeAspect="1"/>
          </p:cNvPicPr>
          <p:nvPr/>
        </p:nvPicPr>
        <p:blipFill>
          <a:blip r:embed="rId3"/>
          <a:stretch>
            <a:fillRect/>
          </a:stretch>
        </p:blipFill>
        <p:spPr>
          <a:xfrm>
            <a:off x="1909039" y="0"/>
            <a:ext cx="9209470" cy="6740694"/>
          </a:xfrm>
          <a:prstGeom prst="rect">
            <a:avLst/>
          </a:prstGeom>
        </p:spPr>
      </p:pic>
    </p:spTree>
    <p:extLst>
      <p:ext uri="{BB962C8B-B14F-4D97-AF65-F5344CB8AC3E}">
        <p14:creationId xmlns:p14="http://schemas.microsoft.com/office/powerpoint/2010/main" val="20085204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prstClr val="black"/>
                </a:solidFill>
              </a:rPr>
              <a:t>Table B1.1: </a:t>
            </a:r>
            <a:r>
              <a:rPr lang="en-US" sz="2800" b="1" dirty="0">
                <a:solidFill>
                  <a:prstClr val="black"/>
                </a:solidFill>
              </a:rPr>
              <a:t>Households' VAT shares of income and consumption by decile averages (%); Consumption and VAT Liability by decile averages (CFA)</a:t>
            </a:r>
            <a:endParaRPr lang="en-US" sz="2500" b="1" noProof="0"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77" y="5620628"/>
            <a:ext cx="12044468" cy="1200636"/>
          </a:xfrm>
          <a:prstGeom prst="rect">
            <a:avLst/>
          </a:prstGeom>
        </p:spPr>
      </p:pic>
      <p:graphicFrame>
        <p:nvGraphicFramePr>
          <p:cNvPr id="11" name="Content Placeholder 10"/>
          <p:cNvGraphicFramePr>
            <a:graphicFrameLocks noGrp="1"/>
          </p:cNvGraphicFramePr>
          <p:nvPr>
            <p:ph idx="1"/>
            <p:extLst>
              <p:ext uri="{D42A27DB-BD31-4B8C-83A1-F6EECF244321}">
                <p14:modId xmlns:p14="http://schemas.microsoft.com/office/powerpoint/2010/main" val="2641537313"/>
              </p:ext>
            </p:extLst>
          </p:nvPr>
        </p:nvGraphicFramePr>
        <p:xfrm>
          <a:off x="838200" y="1690688"/>
          <a:ext cx="10876472" cy="3821378"/>
        </p:xfrm>
        <a:graphic>
          <a:graphicData uri="http://schemas.openxmlformats.org/drawingml/2006/table">
            <a:tbl>
              <a:tblPr>
                <a:tableStyleId>{9D7B26C5-4107-4FEC-AEDC-1716B250A1EF}</a:tableStyleId>
              </a:tblPr>
              <a:tblGrid>
                <a:gridCol w="757909">
                  <a:extLst>
                    <a:ext uri="{9D8B030D-6E8A-4147-A177-3AD203B41FA5}">
                      <a16:colId xmlns:a16="http://schemas.microsoft.com/office/drawing/2014/main" xmlns="" val="20000"/>
                    </a:ext>
                  </a:extLst>
                </a:gridCol>
                <a:gridCol w="1863913">
                  <a:extLst>
                    <a:ext uri="{9D8B030D-6E8A-4147-A177-3AD203B41FA5}">
                      <a16:colId xmlns:a16="http://schemas.microsoft.com/office/drawing/2014/main" xmlns="" val="20001"/>
                    </a:ext>
                  </a:extLst>
                </a:gridCol>
                <a:gridCol w="1310911">
                  <a:extLst>
                    <a:ext uri="{9D8B030D-6E8A-4147-A177-3AD203B41FA5}">
                      <a16:colId xmlns:a16="http://schemas.microsoft.com/office/drawing/2014/main" xmlns="" val="20002"/>
                    </a:ext>
                  </a:extLst>
                </a:gridCol>
                <a:gridCol w="1700089">
                  <a:extLst>
                    <a:ext uri="{9D8B030D-6E8A-4147-A177-3AD203B41FA5}">
                      <a16:colId xmlns:a16="http://schemas.microsoft.com/office/drawing/2014/main" xmlns="" val="20003"/>
                    </a:ext>
                  </a:extLst>
                </a:gridCol>
                <a:gridCol w="1747883">
                  <a:extLst>
                    <a:ext uri="{9D8B030D-6E8A-4147-A177-3AD203B41FA5}">
                      <a16:colId xmlns:a16="http://schemas.microsoft.com/office/drawing/2014/main" xmlns="" val="20004"/>
                    </a:ext>
                  </a:extLst>
                </a:gridCol>
                <a:gridCol w="1775194">
                  <a:extLst>
                    <a:ext uri="{9D8B030D-6E8A-4147-A177-3AD203B41FA5}">
                      <a16:colId xmlns:a16="http://schemas.microsoft.com/office/drawing/2014/main" xmlns="" val="20005"/>
                    </a:ext>
                  </a:extLst>
                </a:gridCol>
                <a:gridCol w="1720573">
                  <a:extLst>
                    <a:ext uri="{9D8B030D-6E8A-4147-A177-3AD203B41FA5}">
                      <a16:colId xmlns:a16="http://schemas.microsoft.com/office/drawing/2014/main" xmlns="" val="20006"/>
                    </a:ext>
                  </a:extLst>
                </a:gridCol>
              </a:tblGrid>
              <a:tr h="531443">
                <a:tc>
                  <a:txBody>
                    <a:bodyPr/>
                    <a:lstStyle/>
                    <a:p>
                      <a:pPr algn="ctr" fontAlgn="b"/>
                      <a:r>
                        <a:rPr lang="en-US" sz="1600" u="none" strike="noStrike" dirty="0" smtClean="0">
                          <a:effectLst/>
                          <a:latin typeface="Cambria Math" panose="02040503050406030204" pitchFamily="18" charset="0"/>
                          <a:ea typeface="Cambria Math" panose="02040503050406030204" pitchFamily="18" charset="0"/>
                        </a:rPr>
                        <a:t>Decile</a:t>
                      </a:r>
                    </a:p>
                    <a:p>
                      <a:pPr algn="ctr" fontAlgn="b"/>
                      <a:endParaRPr lang="en-US" sz="1600" u="none" strike="noStrike" dirty="0" smtClean="0">
                        <a:effectLst/>
                        <a:latin typeface="Cambria Math" panose="02040503050406030204" pitchFamily="18" charset="0"/>
                        <a:ea typeface="Cambria Math" panose="02040503050406030204" pitchFamily="18" charset="0"/>
                      </a:endParaRPr>
                    </a:p>
                  </a:txBody>
                  <a:tcPr marL="9525" marR="9525" marT="9525" marB="0" anchor="b"/>
                </a:tc>
                <a:tc>
                  <a:txBody>
                    <a:bodyPr/>
                    <a:lstStyle/>
                    <a:p>
                      <a:pPr algn="ctr" fontAlgn="b"/>
                      <a:r>
                        <a:rPr lang="en-US" sz="1600" u="none" strike="noStrike" dirty="0" smtClean="0">
                          <a:effectLst/>
                          <a:latin typeface="Cambria Math" panose="02040503050406030204" pitchFamily="18" charset="0"/>
                          <a:ea typeface="Cambria Math" panose="02040503050406030204" pitchFamily="18" charset="0"/>
                        </a:rPr>
                        <a:t>VAT’s share in total </a:t>
                      </a:r>
                    </a:p>
                    <a:p>
                      <a:pPr algn="ctr" fontAlgn="b"/>
                      <a:r>
                        <a:rPr lang="en-US" sz="1600" u="none" strike="noStrike" dirty="0" smtClean="0">
                          <a:effectLst/>
                          <a:latin typeface="Cambria Math" panose="02040503050406030204" pitchFamily="18" charset="0"/>
                          <a:ea typeface="Cambria Math" panose="02040503050406030204" pitchFamily="18" charset="0"/>
                        </a:rPr>
                        <a:t>consumption</a:t>
                      </a:r>
                      <a:endParaRPr lang="en-US" sz="1600" b="0" i="0" u="none" strike="noStrike" dirty="0">
                        <a:effectLst/>
                        <a:latin typeface="Cambria Math" panose="02040503050406030204" pitchFamily="18" charset="0"/>
                        <a:ea typeface="Cambria Math" panose="02040503050406030204" pitchFamily="18" charset="0"/>
                      </a:endParaRPr>
                    </a:p>
                  </a:txBody>
                  <a:tcPr marL="9525" marR="9525" marT="9525" marB="0" anchor="b">
                    <a:solidFill>
                      <a:srgbClr val="FFFF00"/>
                    </a:solidFill>
                  </a:tcPr>
                </a:tc>
                <a:tc>
                  <a:txBody>
                    <a:bodyPr/>
                    <a:lstStyle/>
                    <a:p>
                      <a:pPr algn="ctr" fontAlgn="b"/>
                      <a:r>
                        <a:rPr lang="en-US" sz="1600" u="none" strike="noStrike" dirty="0" smtClean="0">
                          <a:effectLst/>
                          <a:latin typeface="Cambria Math" panose="02040503050406030204" pitchFamily="18" charset="0"/>
                          <a:ea typeface="Cambria Math" panose="02040503050406030204" pitchFamily="18" charset="0"/>
                        </a:rPr>
                        <a:t>VAT’s share in total income</a:t>
                      </a:r>
                      <a:endParaRPr lang="en-US" sz="1600" b="0" i="0" u="none" strike="noStrike" dirty="0">
                        <a:effectLst/>
                        <a:latin typeface="Cambria Math" panose="02040503050406030204" pitchFamily="18" charset="0"/>
                        <a:ea typeface="Cambria Math" panose="02040503050406030204" pitchFamily="18" charset="0"/>
                      </a:endParaRPr>
                    </a:p>
                  </a:txBody>
                  <a:tcPr marL="9525" marR="9525" marT="9525" marB="0" anchor="b">
                    <a:solidFill>
                      <a:srgbClr val="FFFF00"/>
                    </a:solidFill>
                  </a:tcPr>
                </a:tc>
                <a:tc>
                  <a:txBody>
                    <a:bodyPr/>
                    <a:lstStyle/>
                    <a:p>
                      <a:pPr algn="ctr" fontAlgn="b"/>
                      <a:r>
                        <a:rPr lang="en-US" sz="1600" u="none" strike="noStrike" dirty="0" smtClean="0">
                          <a:effectLst/>
                          <a:latin typeface="Cambria Math" panose="02040503050406030204" pitchFamily="18" charset="0"/>
                          <a:ea typeface="Cambria Math" panose="02040503050406030204" pitchFamily="18" charset="0"/>
                        </a:rPr>
                        <a:t>Consumption, Total</a:t>
                      </a:r>
                      <a:r>
                        <a:rPr lang="en-US" sz="1600" u="none" strike="noStrike" baseline="0" dirty="0" smtClean="0">
                          <a:effectLst/>
                          <a:latin typeface="Cambria Math" panose="02040503050406030204" pitchFamily="18" charset="0"/>
                          <a:ea typeface="Cambria Math" panose="02040503050406030204" pitchFamily="18" charset="0"/>
                        </a:rPr>
                        <a:t> (CFA)</a:t>
                      </a:r>
                      <a:endParaRPr lang="en-US" sz="1600" b="0" i="0" u="none" strike="noStrike" dirty="0">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600" u="none" strike="noStrike" dirty="0" smtClean="0">
                          <a:effectLst/>
                          <a:latin typeface="Cambria Math" panose="02040503050406030204" pitchFamily="18" charset="0"/>
                          <a:ea typeface="Cambria Math" panose="02040503050406030204" pitchFamily="18" charset="0"/>
                        </a:rPr>
                        <a:t>Consumption, Taxable (CFA)</a:t>
                      </a:r>
                      <a:endParaRPr lang="en-US" sz="1600" b="0" i="0" u="none" strike="noStrike" dirty="0">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600" u="none" strike="noStrike" dirty="0" smtClean="0">
                          <a:effectLst/>
                          <a:latin typeface="Cambria Math" panose="02040503050406030204" pitchFamily="18" charset="0"/>
                          <a:ea typeface="Cambria Math" panose="02040503050406030204" pitchFamily="18" charset="0"/>
                        </a:rPr>
                        <a:t>Consumption, Exempt (CFA)</a:t>
                      </a:r>
                      <a:endParaRPr lang="en-US" sz="1600" b="0" i="0" u="none" strike="noStrike" dirty="0">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600" u="none" strike="noStrike" dirty="0" smtClean="0">
                          <a:effectLst/>
                          <a:latin typeface="Cambria Math" panose="02040503050406030204" pitchFamily="18" charset="0"/>
                          <a:ea typeface="Cambria Math" panose="02040503050406030204" pitchFamily="18" charset="0"/>
                        </a:rPr>
                        <a:t>VAT Liability </a:t>
                      </a:r>
                    </a:p>
                    <a:p>
                      <a:pPr algn="ctr" fontAlgn="b"/>
                      <a:r>
                        <a:rPr lang="en-US" sz="1600" u="none" strike="noStrike" dirty="0" smtClean="0">
                          <a:effectLst/>
                          <a:latin typeface="Cambria Math" panose="02040503050406030204" pitchFamily="18" charset="0"/>
                          <a:ea typeface="Cambria Math" panose="02040503050406030204" pitchFamily="18" charset="0"/>
                        </a:rPr>
                        <a:t>(CFA)</a:t>
                      </a:r>
                      <a:endParaRPr lang="en-US" sz="1600" b="0" i="0" u="none" strike="noStrike" dirty="0">
                        <a:effectLst/>
                        <a:latin typeface="Cambria Math" panose="02040503050406030204" pitchFamily="18" charset="0"/>
                        <a:ea typeface="Cambria Math" panose="02040503050406030204" pitchFamily="18" charset="0"/>
                      </a:endParaRPr>
                    </a:p>
                  </a:txBody>
                  <a:tcPr marL="9525" marR="9525" marT="9525" marB="0" anchor="b"/>
                </a:tc>
                <a:extLst>
                  <a:ext uri="{0D108BD9-81ED-4DB2-BD59-A6C34878D82A}">
                    <a16:rowId xmlns:a16="http://schemas.microsoft.com/office/drawing/2014/main" xmlns="" val="10000"/>
                  </a:ext>
                </a:extLst>
              </a:tr>
              <a:tr h="293615">
                <a:tc>
                  <a:txBody>
                    <a:bodyPr/>
                    <a:lstStyle/>
                    <a:p>
                      <a:pPr algn="ctr" fontAlgn="b"/>
                      <a:r>
                        <a:rPr lang="en-US" sz="1900" u="none" strike="noStrike">
                          <a:effectLst/>
                          <a:latin typeface="Cambria Math" panose="02040503050406030204" pitchFamily="18" charset="0"/>
                          <a:ea typeface="Cambria Math" panose="02040503050406030204" pitchFamily="18" charset="0"/>
                        </a:rPr>
                        <a:t>1</a:t>
                      </a:r>
                      <a:endParaRPr lang="en-US" sz="1900" b="0" i="0" u="none" strike="noStrike">
                        <a:effectLst/>
                        <a:latin typeface="Cambria Math" panose="02040503050406030204" pitchFamily="18" charset="0"/>
                        <a:ea typeface="Cambria Math" panose="02040503050406030204" pitchFamily="18" charset="0"/>
                      </a:endParaRPr>
                    </a:p>
                  </a:txBody>
                  <a:tcPr marL="9525" marR="9525" marT="9525" marB="0" anchor="b"/>
                </a:tc>
                <a:tc>
                  <a:txBody>
                    <a:bodyPr/>
                    <a:lstStyle/>
                    <a:p>
                      <a:pPr algn="ctr" fontAlgn="b"/>
                      <a:r>
                        <a:rPr lang="en-US" sz="1800" b="0" i="0" u="none" strike="noStrike" dirty="0">
                          <a:effectLst/>
                          <a:latin typeface="Cambria Math" panose="02040503050406030204" pitchFamily="18" charset="0"/>
                          <a:ea typeface="Cambria Math" panose="02040503050406030204" pitchFamily="18" charset="0"/>
                        </a:rPr>
                        <a:t>6.54</a:t>
                      </a:r>
                    </a:p>
                  </a:txBody>
                  <a:tcPr marL="9525" marR="9525" marT="9525" marB="0" anchor="b">
                    <a:solidFill>
                      <a:srgbClr val="FFFF00"/>
                    </a:solidFill>
                  </a:tcPr>
                </a:tc>
                <a:tc>
                  <a:txBody>
                    <a:bodyPr/>
                    <a:lstStyle/>
                    <a:p>
                      <a:pPr algn="ctr" fontAlgn="b"/>
                      <a:r>
                        <a:rPr lang="en-US" sz="1800" b="0" i="0" u="none" strike="noStrike" dirty="0">
                          <a:effectLst/>
                          <a:latin typeface="Cambria Math" panose="02040503050406030204" pitchFamily="18" charset="0"/>
                          <a:ea typeface="Cambria Math" panose="02040503050406030204" pitchFamily="18" charset="0"/>
                        </a:rPr>
                        <a:t>23.99</a:t>
                      </a:r>
                    </a:p>
                  </a:txBody>
                  <a:tcPr marL="9525" marR="9525" marT="9525" marB="0" anchor="b">
                    <a:solidFill>
                      <a:srgbClr val="FFFF00"/>
                    </a:solidFill>
                  </a:tcPr>
                </a:tc>
                <a:tc>
                  <a:txBody>
                    <a:bodyPr/>
                    <a:lstStyle/>
                    <a:p>
                      <a:pPr algn="ctr" fontAlgn="b"/>
                      <a:r>
                        <a:rPr lang="en-US" sz="1800" b="0" i="0" u="none" strike="noStrike" dirty="0">
                          <a:effectLst/>
                          <a:latin typeface="Cambria Math" panose="02040503050406030204" pitchFamily="18" charset="0"/>
                          <a:ea typeface="Cambria Math" panose="02040503050406030204" pitchFamily="18" charset="0"/>
                        </a:rPr>
                        <a:t>1010794.12</a:t>
                      </a:r>
                    </a:p>
                  </a:txBody>
                  <a:tcPr marL="9525" marR="9525" marT="9525" marB="0" anchor="b">
                    <a:solidFill>
                      <a:schemeClr val="bg1">
                        <a:lumMod val="95000"/>
                      </a:schemeClr>
                    </a:solidFill>
                  </a:tcPr>
                </a:tc>
                <a:tc>
                  <a:txBody>
                    <a:bodyPr/>
                    <a:lstStyle/>
                    <a:p>
                      <a:pPr algn="ctr" fontAlgn="b"/>
                      <a:r>
                        <a:rPr lang="en-US" sz="1800" b="0" i="0" u="none" strike="noStrike" dirty="0">
                          <a:effectLst/>
                          <a:latin typeface="Cambria Math" panose="02040503050406030204" pitchFamily="18" charset="0"/>
                          <a:ea typeface="Cambria Math" panose="02040503050406030204" pitchFamily="18" charset="0"/>
                        </a:rPr>
                        <a:t>439106.33</a:t>
                      </a:r>
                    </a:p>
                  </a:txBody>
                  <a:tcPr marL="9525" marR="9525" marT="9525" marB="0" anchor="b">
                    <a:solidFill>
                      <a:schemeClr val="bg1">
                        <a:lumMod val="95000"/>
                      </a:schemeClr>
                    </a:solidFill>
                  </a:tcPr>
                </a:tc>
                <a:tc>
                  <a:txBody>
                    <a:bodyPr/>
                    <a:lstStyle/>
                    <a:p>
                      <a:pPr algn="ctr" fontAlgn="b"/>
                      <a:r>
                        <a:rPr lang="en-US" sz="1800" b="0" i="0" u="none" strike="noStrike">
                          <a:effectLst/>
                          <a:latin typeface="Cambria Math" panose="02040503050406030204" pitchFamily="18" charset="0"/>
                          <a:ea typeface="Cambria Math" panose="02040503050406030204" pitchFamily="18" charset="0"/>
                        </a:rPr>
                        <a:t>571687.79</a:t>
                      </a:r>
                    </a:p>
                  </a:txBody>
                  <a:tcPr marL="9525" marR="9525" marT="9525" marB="0" anchor="b">
                    <a:solidFill>
                      <a:schemeClr val="bg1">
                        <a:lumMod val="95000"/>
                      </a:schemeClr>
                    </a:solidFill>
                  </a:tcPr>
                </a:tc>
                <a:tc>
                  <a:txBody>
                    <a:bodyPr/>
                    <a:lstStyle/>
                    <a:p>
                      <a:pPr algn="ctr" fontAlgn="b"/>
                      <a:r>
                        <a:rPr lang="en-US" sz="1800" b="0" i="0" u="none" strike="noStrike" dirty="0">
                          <a:solidFill>
                            <a:schemeClr val="tx1"/>
                          </a:solidFill>
                          <a:effectLst/>
                          <a:latin typeface="Cambria Math" panose="02040503050406030204" pitchFamily="18" charset="0"/>
                          <a:ea typeface="Cambria Math" panose="02040503050406030204" pitchFamily="18" charset="0"/>
                        </a:rPr>
                        <a:t>66982.32</a:t>
                      </a:r>
                    </a:p>
                  </a:txBody>
                  <a:tcPr marL="9525" marR="9525" marT="9525" marB="0" anchor="b"/>
                </a:tc>
                <a:extLst>
                  <a:ext uri="{0D108BD9-81ED-4DB2-BD59-A6C34878D82A}">
                    <a16:rowId xmlns:a16="http://schemas.microsoft.com/office/drawing/2014/main" xmlns="" val="10001"/>
                  </a:ext>
                </a:extLst>
              </a:tr>
              <a:tr h="293615">
                <a:tc>
                  <a:txBody>
                    <a:bodyPr/>
                    <a:lstStyle/>
                    <a:p>
                      <a:pPr algn="ctr" fontAlgn="b"/>
                      <a:r>
                        <a:rPr lang="en-US" sz="1900" u="none" strike="noStrike">
                          <a:effectLst/>
                          <a:latin typeface="Cambria Math" panose="02040503050406030204" pitchFamily="18" charset="0"/>
                          <a:ea typeface="Cambria Math" panose="02040503050406030204" pitchFamily="18" charset="0"/>
                        </a:rPr>
                        <a:t>2</a:t>
                      </a:r>
                      <a:endParaRPr lang="en-US" sz="1900" b="0" i="0" u="none" strike="noStrike">
                        <a:effectLst/>
                        <a:latin typeface="Cambria Math" panose="02040503050406030204" pitchFamily="18" charset="0"/>
                        <a:ea typeface="Cambria Math" panose="02040503050406030204" pitchFamily="18" charset="0"/>
                      </a:endParaRPr>
                    </a:p>
                  </a:txBody>
                  <a:tcPr marL="9525" marR="9525" marT="9525" marB="0" anchor="b"/>
                </a:tc>
                <a:tc>
                  <a:txBody>
                    <a:bodyPr/>
                    <a:lstStyle/>
                    <a:p>
                      <a:pPr algn="ctr" fontAlgn="b"/>
                      <a:r>
                        <a:rPr lang="en-US" sz="1800" b="0" i="0" u="none" strike="noStrike">
                          <a:effectLst/>
                          <a:latin typeface="Cambria Math" panose="02040503050406030204" pitchFamily="18" charset="0"/>
                          <a:ea typeface="Cambria Math" panose="02040503050406030204" pitchFamily="18" charset="0"/>
                        </a:rPr>
                        <a:t>7.20</a:t>
                      </a:r>
                    </a:p>
                  </a:txBody>
                  <a:tcPr marL="9525" marR="9525" marT="9525" marB="0" anchor="b">
                    <a:solidFill>
                      <a:srgbClr val="FFFF00"/>
                    </a:solidFill>
                  </a:tcPr>
                </a:tc>
                <a:tc>
                  <a:txBody>
                    <a:bodyPr/>
                    <a:lstStyle/>
                    <a:p>
                      <a:pPr algn="ctr" fontAlgn="b"/>
                      <a:r>
                        <a:rPr lang="en-US" sz="1800" b="0" i="0" u="none" strike="noStrike" dirty="0">
                          <a:effectLst/>
                          <a:latin typeface="Cambria Math" panose="02040503050406030204" pitchFamily="18" charset="0"/>
                          <a:ea typeface="Cambria Math" panose="02040503050406030204" pitchFamily="18" charset="0"/>
                        </a:rPr>
                        <a:t>16.79</a:t>
                      </a:r>
                    </a:p>
                  </a:txBody>
                  <a:tcPr marL="9525" marR="9525" marT="9525" marB="0" anchor="b">
                    <a:solidFill>
                      <a:srgbClr val="FFFF00"/>
                    </a:solidFill>
                  </a:tcPr>
                </a:tc>
                <a:tc>
                  <a:txBody>
                    <a:bodyPr/>
                    <a:lstStyle/>
                    <a:p>
                      <a:pPr algn="ctr" fontAlgn="b"/>
                      <a:r>
                        <a:rPr lang="en-US" sz="1800" b="0" i="0" u="none" strike="noStrike">
                          <a:effectLst/>
                          <a:latin typeface="Cambria Math" panose="02040503050406030204" pitchFamily="18" charset="0"/>
                          <a:ea typeface="Cambria Math" panose="02040503050406030204" pitchFamily="18" charset="0"/>
                        </a:rPr>
                        <a:t>1071008.61</a:t>
                      </a:r>
                    </a:p>
                  </a:txBody>
                  <a:tcPr marL="9525" marR="9525" marT="9525" marB="0" anchor="b">
                    <a:solidFill>
                      <a:schemeClr val="bg1">
                        <a:lumMod val="95000"/>
                      </a:schemeClr>
                    </a:solidFill>
                  </a:tcPr>
                </a:tc>
                <a:tc>
                  <a:txBody>
                    <a:bodyPr/>
                    <a:lstStyle/>
                    <a:p>
                      <a:pPr algn="ctr" fontAlgn="b"/>
                      <a:r>
                        <a:rPr lang="en-US" sz="1800" b="0" i="0" u="none" strike="noStrike">
                          <a:effectLst/>
                          <a:latin typeface="Cambria Math" panose="02040503050406030204" pitchFamily="18" charset="0"/>
                          <a:ea typeface="Cambria Math" panose="02040503050406030204" pitchFamily="18" charset="0"/>
                        </a:rPr>
                        <a:t>510807.17</a:t>
                      </a:r>
                    </a:p>
                  </a:txBody>
                  <a:tcPr marL="9525" marR="9525" marT="9525" marB="0" anchor="b">
                    <a:solidFill>
                      <a:schemeClr val="bg1">
                        <a:lumMod val="95000"/>
                      </a:schemeClr>
                    </a:solidFill>
                  </a:tcPr>
                </a:tc>
                <a:tc>
                  <a:txBody>
                    <a:bodyPr/>
                    <a:lstStyle/>
                    <a:p>
                      <a:pPr algn="ctr" fontAlgn="b"/>
                      <a:r>
                        <a:rPr lang="en-US" sz="1800" b="0" i="0" u="none" strike="noStrike">
                          <a:effectLst/>
                          <a:latin typeface="Cambria Math" panose="02040503050406030204" pitchFamily="18" charset="0"/>
                          <a:ea typeface="Cambria Math" panose="02040503050406030204" pitchFamily="18" charset="0"/>
                        </a:rPr>
                        <a:t>560201.44</a:t>
                      </a:r>
                    </a:p>
                  </a:txBody>
                  <a:tcPr marL="9525" marR="9525" marT="9525" marB="0" anchor="b">
                    <a:solidFill>
                      <a:schemeClr val="bg1">
                        <a:lumMod val="95000"/>
                      </a:schemeClr>
                    </a:solidFill>
                  </a:tcPr>
                </a:tc>
                <a:tc>
                  <a:txBody>
                    <a:bodyPr/>
                    <a:lstStyle/>
                    <a:p>
                      <a:pPr algn="ctr" fontAlgn="b"/>
                      <a:r>
                        <a:rPr lang="en-US" sz="1800" b="0" i="0" u="none" strike="noStrike" dirty="0">
                          <a:effectLst/>
                          <a:latin typeface="Cambria Math" panose="02040503050406030204" pitchFamily="18" charset="0"/>
                          <a:ea typeface="Cambria Math" panose="02040503050406030204" pitchFamily="18" charset="0"/>
                        </a:rPr>
                        <a:t>77919.74</a:t>
                      </a:r>
                    </a:p>
                  </a:txBody>
                  <a:tcPr marL="9525" marR="9525" marT="9525" marB="0" anchor="b"/>
                </a:tc>
                <a:extLst>
                  <a:ext uri="{0D108BD9-81ED-4DB2-BD59-A6C34878D82A}">
                    <a16:rowId xmlns:a16="http://schemas.microsoft.com/office/drawing/2014/main" xmlns="" val="10002"/>
                  </a:ext>
                </a:extLst>
              </a:tr>
              <a:tr h="293615">
                <a:tc>
                  <a:txBody>
                    <a:bodyPr/>
                    <a:lstStyle/>
                    <a:p>
                      <a:pPr algn="ctr" fontAlgn="b"/>
                      <a:r>
                        <a:rPr lang="en-US" sz="1900" u="none" strike="noStrike">
                          <a:effectLst/>
                          <a:latin typeface="Cambria Math" panose="02040503050406030204" pitchFamily="18" charset="0"/>
                          <a:ea typeface="Cambria Math" panose="02040503050406030204" pitchFamily="18" charset="0"/>
                        </a:rPr>
                        <a:t>3</a:t>
                      </a:r>
                      <a:endParaRPr lang="en-US" sz="1900" b="0" i="0" u="none" strike="noStrike">
                        <a:effectLst/>
                        <a:latin typeface="Cambria Math" panose="02040503050406030204" pitchFamily="18" charset="0"/>
                        <a:ea typeface="Cambria Math" panose="02040503050406030204" pitchFamily="18" charset="0"/>
                      </a:endParaRPr>
                    </a:p>
                  </a:txBody>
                  <a:tcPr marL="9525" marR="9525" marT="9525" marB="0" anchor="b"/>
                </a:tc>
                <a:tc>
                  <a:txBody>
                    <a:bodyPr/>
                    <a:lstStyle/>
                    <a:p>
                      <a:pPr algn="ctr" fontAlgn="b"/>
                      <a:r>
                        <a:rPr lang="en-US" sz="1800" b="0" i="0" u="none" strike="noStrike">
                          <a:effectLst/>
                          <a:latin typeface="Cambria Math" panose="02040503050406030204" pitchFamily="18" charset="0"/>
                          <a:ea typeface="Cambria Math" panose="02040503050406030204" pitchFamily="18" charset="0"/>
                        </a:rPr>
                        <a:t>7.35</a:t>
                      </a:r>
                    </a:p>
                  </a:txBody>
                  <a:tcPr marL="9525" marR="9525" marT="9525" marB="0" anchor="b">
                    <a:solidFill>
                      <a:srgbClr val="FFFF00"/>
                    </a:solidFill>
                  </a:tcPr>
                </a:tc>
                <a:tc>
                  <a:txBody>
                    <a:bodyPr/>
                    <a:lstStyle/>
                    <a:p>
                      <a:pPr algn="ctr" fontAlgn="b"/>
                      <a:r>
                        <a:rPr lang="en-US" sz="1800" b="0" i="0" u="none" strike="noStrike" dirty="0">
                          <a:effectLst/>
                          <a:latin typeface="Cambria Math" panose="02040503050406030204" pitchFamily="18" charset="0"/>
                          <a:ea typeface="Cambria Math" panose="02040503050406030204" pitchFamily="18" charset="0"/>
                        </a:rPr>
                        <a:t>13.66</a:t>
                      </a:r>
                    </a:p>
                  </a:txBody>
                  <a:tcPr marL="9525" marR="9525" marT="9525" marB="0" anchor="b">
                    <a:solidFill>
                      <a:srgbClr val="FFFF00"/>
                    </a:solidFill>
                  </a:tcPr>
                </a:tc>
                <a:tc>
                  <a:txBody>
                    <a:bodyPr/>
                    <a:lstStyle/>
                    <a:p>
                      <a:pPr algn="ctr" fontAlgn="b"/>
                      <a:r>
                        <a:rPr lang="en-US" sz="1800" b="0" i="0" u="none" strike="noStrike">
                          <a:effectLst/>
                          <a:latin typeface="Cambria Math" panose="02040503050406030204" pitchFamily="18" charset="0"/>
                          <a:ea typeface="Cambria Math" panose="02040503050406030204" pitchFamily="18" charset="0"/>
                        </a:rPr>
                        <a:t>1181677.45</a:t>
                      </a:r>
                    </a:p>
                  </a:txBody>
                  <a:tcPr marL="9525" marR="9525" marT="9525" marB="0" anchor="b">
                    <a:solidFill>
                      <a:schemeClr val="bg1">
                        <a:lumMod val="95000"/>
                      </a:schemeClr>
                    </a:solidFill>
                  </a:tcPr>
                </a:tc>
                <a:tc>
                  <a:txBody>
                    <a:bodyPr/>
                    <a:lstStyle/>
                    <a:p>
                      <a:pPr algn="ctr" fontAlgn="b"/>
                      <a:r>
                        <a:rPr lang="en-US" sz="1800" b="0" i="0" u="none" strike="noStrike" dirty="0">
                          <a:effectLst/>
                          <a:latin typeface="Cambria Math" panose="02040503050406030204" pitchFamily="18" charset="0"/>
                          <a:ea typeface="Cambria Math" panose="02040503050406030204" pitchFamily="18" charset="0"/>
                        </a:rPr>
                        <a:t>572959.31</a:t>
                      </a:r>
                    </a:p>
                  </a:txBody>
                  <a:tcPr marL="9525" marR="9525" marT="9525" marB="0" anchor="b">
                    <a:solidFill>
                      <a:schemeClr val="bg1">
                        <a:lumMod val="95000"/>
                      </a:schemeClr>
                    </a:solidFill>
                  </a:tcPr>
                </a:tc>
                <a:tc>
                  <a:txBody>
                    <a:bodyPr/>
                    <a:lstStyle/>
                    <a:p>
                      <a:pPr algn="ctr" fontAlgn="b"/>
                      <a:r>
                        <a:rPr lang="en-US" sz="1800" b="0" i="0" u="none" strike="noStrike">
                          <a:effectLst/>
                          <a:latin typeface="Cambria Math" panose="02040503050406030204" pitchFamily="18" charset="0"/>
                          <a:ea typeface="Cambria Math" panose="02040503050406030204" pitchFamily="18" charset="0"/>
                        </a:rPr>
                        <a:t>608718.14</a:t>
                      </a:r>
                    </a:p>
                  </a:txBody>
                  <a:tcPr marL="9525" marR="9525" marT="9525" marB="0" anchor="b">
                    <a:solidFill>
                      <a:schemeClr val="bg1">
                        <a:lumMod val="95000"/>
                      </a:schemeClr>
                    </a:solidFill>
                  </a:tcPr>
                </a:tc>
                <a:tc>
                  <a:txBody>
                    <a:bodyPr/>
                    <a:lstStyle/>
                    <a:p>
                      <a:pPr algn="ctr" fontAlgn="b"/>
                      <a:r>
                        <a:rPr lang="en-US" sz="1800" b="0" i="0" u="none" strike="noStrike" dirty="0">
                          <a:effectLst/>
                          <a:latin typeface="Cambria Math" panose="02040503050406030204" pitchFamily="18" charset="0"/>
                          <a:ea typeface="Cambria Math" panose="02040503050406030204" pitchFamily="18" charset="0"/>
                        </a:rPr>
                        <a:t>87400.57</a:t>
                      </a:r>
                    </a:p>
                  </a:txBody>
                  <a:tcPr marL="9525" marR="9525" marT="9525" marB="0" anchor="b"/>
                </a:tc>
                <a:extLst>
                  <a:ext uri="{0D108BD9-81ED-4DB2-BD59-A6C34878D82A}">
                    <a16:rowId xmlns:a16="http://schemas.microsoft.com/office/drawing/2014/main" xmlns="" val="10003"/>
                  </a:ext>
                </a:extLst>
              </a:tr>
              <a:tr h="293615">
                <a:tc>
                  <a:txBody>
                    <a:bodyPr/>
                    <a:lstStyle/>
                    <a:p>
                      <a:pPr algn="ctr" fontAlgn="b"/>
                      <a:r>
                        <a:rPr lang="en-US" sz="1900" u="none" strike="noStrike">
                          <a:effectLst/>
                          <a:latin typeface="Cambria Math" panose="02040503050406030204" pitchFamily="18" charset="0"/>
                          <a:ea typeface="Cambria Math" panose="02040503050406030204" pitchFamily="18" charset="0"/>
                        </a:rPr>
                        <a:t>4</a:t>
                      </a:r>
                      <a:endParaRPr lang="en-US" sz="1900" b="0" i="0" u="none" strike="noStrike">
                        <a:effectLst/>
                        <a:latin typeface="Cambria Math" panose="02040503050406030204" pitchFamily="18" charset="0"/>
                        <a:ea typeface="Cambria Math" panose="02040503050406030204" pitchFamily="18" charset="0"/>
                      </a:endParaRPr>
                    </a:p>
                  </a:txBody>
                  <a:tcPr marL="9525" marR="9525" marT="9525" marB="0" anchor="b"/>
                </a:tc>
                <a:tc>
                  <a:txBody>
                    <a:bodyPr/>
                    <a:lstStyle/>
                    <a:p>
                      <a:pPr algn="ctr" fontAlgn="b"/>
                      <a:r>
                        <a:rPr lang="en-US" sz="1800" b="0" i="0" u="none" strike="noStrike">
                          <a:effectLst/>
                          <a:latin typeface="Cambria Math" panose="02040503050406030204" pitchFamily="18" charset="0"/>
                          <a:ea typeface="Cambria Math" panose="02040503050406030204" pitchFamily="18" charset="0"/>
                        </a:rPr>
                        <a:t>7.51</a:t>
                      </a:r>
                    </a:p>
                  </a:txBody>
                  <a:tcPr marL="9525" marR="9525" marT="9525" marB="0" anchor="b">
                    <a:solidFill>
                      <a:srgbClr val="FFFF00"/>
                    </a:solidFill>
                  </a:tcPr>
                </a:tc>
                <a:tc>
                  <a:txBody>
                    <a:bodyPr/>
                    <a:lstStyle/>
                    <a:p>
                      <a:pPr algn="ctr" fontAlgn="b"/>
                      <a:r>
                        <a:rPr lang="en-US" sz="1800" b="0" i="0" u="none" strike="noStrike" dirty="0">
                          <a:effectLst/>
                          <a:latin typeface="Cambria Math" panose="02040503050406030204" pitchFamily="18" charset="0"/>
                          <a:ea typeface="Cambria Math" panose="02040503050406030204" pitchFamily="18" charset="0"/>
                        </a:rPr>
                        <a:t>12.56</a:t>
                      </a:r>
                    </a:p>
                  </a:txBody>
                  <a:tcPr marL="9525" marR="9525" marT="9525" marB="0" anchor="b">
                    <a:solidFill>
                      <a:srgbClr val="FFFF00"/>
                    </a:solidFill>
                  </a:tcPr>
                </a:tc>
                <a:tc>
                  <a:txBody>
                    <a:bodyPr/>
                    <a:lstStyle/>
                    <a:p>
                      <a:pPr algn="ctr" fontAlgn="b"/>
                      <a:r>
                        <a:rPr lang="en-US" sz="1800" b="0" i="0" u="none" strike="noStrike">
                          <a:effectLst/>
                          <a:latin typeface="Cambria Math" panose="02040503050406030204" pitchFamily="18" charset="0"/>
                          <a:ea typeface="Cambria Math" panose="02040503050406030204" pitchFamily="18" charset="0"/>
                        </a:rPr>
                        <a:t>1305975.36</a:t>
                      </a:r>
                    </a:p>
                  </a:txBody>
                  <a:tcPr marL="9525" marR="9525" marT="9525" marB="0" anchor="b">
                    <a:solidFill>
                      <a:schemeClr val="bg1">
                        <a:lumMod val="95000"/>
                      </a:schemeClr>
                    </a:solidFill>
                  </a:tcPr>
                </a:tc>
                <a:tc>
                  <a:txBody>
                    <a:bodyPr/>
                    <a:lstStyle/>
                    <a:p>
                      <a:pPr algn="ctr" fontAlgn="b"/>
                      <a:r>
                        <a:rPr lang="en-US" sz="1800" b="0" i="0" u="none" strike="noStrike" dirty="0">
                          <a:effectLst/>
                          <a:latin typeface="Cambria Math" panose="02040503050406030204" pitchFamily="18" charset="0"/>
                          <a:ea typeface="Cambria Math" panose="02040503050406030204" pitchFamily="18" charset="0"/>
                        </a:rPr>
                        <a:t>646327.35</a:t>
                      </a:r>
                    </a:p>
                  </a:txBody>
                  <a:tcPr marL="9525" marR="9525" marT="9525" marB="0" anchor="b">
                    <a:solidFill>
                      <a:schemeClr val="bg1">
                        <a:lumMod val="95000"/>
                      </a:schemeClr>
                    </a:solidFill>
                  </a:tcPr>
                </a:tc>
                <a:tc>
                  <a:txBody>
                    <a:bodyPr/>
                    <a:lstStyle/>
                    <a:p>
                      <a:pPr algn="ctr" fontAlgn="b"/>
                      <a:r>
                        <a:rPr lang="en-US" sz="1800" b="0" i="0" u="none" strike="noStrike">
                          <a:effectLst/>
                          <a:latin typeface="Cambria Math" panose="02040503050406030204" pitchFamily="18" charset="0"/>
                          <a:ea typeface="Cambria Math" panose="02040503050406030204" pitchFamily="18" charset="0"/>
                        </a:rPr>
                        <a:t>659648.00</a:t>
                      </a:r>
                    </a:p>
                  </a:txBody>
                  <a:tcPr marL="9525" marR="9525" marT="9525" marB="0" anchor="b">
                    <a:solidFill>
                      <a:schemeClr val="bg1">
                        <a:lumMod val="95000"/>
                      </a:schemeClr>
                    </a:solidFill>
                  </a:tcPr>
                </a:tc>
                <a:tc>
                  <a:txBody>
                    <a:bodyPr/>
                    <a:lstStyle/>
                    <a:p>
                      <a:pPr algn="ctr" fontAlgn="b"/>
                      <a:r>
                        <a:rPr lang="en-US" sz="1800" b="0" i="0" u="none" strike="noStrike" dirty="0">
                          <a:effectLst/>
                          <a:latin typeface="Cambria Math" panose="02040503050406030204" pitchFamily="18" charset="0"/>
                          <a:ea typeface="Cambria Math" panose="02040503050406030204" pitchFamily="18" charset="0"/>
                        </a:rPr>
                        <a:t>98592.31</a:t>
                      </a:r>
                    </a:p>
                  </a:txBody>
                  <a:tcPr marL="9525" marR="9525" marT="9525" marB="0" anchor="b"/>
                </a:tc>
                <a:extLst>
                  <a:ext uri="{0D108BD9-81ED-4DB2-BD59-A6C34878D82A}">
                    <a16:rowId xmlns:a16="http://schemas.microsoft.com/office/drawing/2014/main" xmlns="" val="10004"/>
                  </a:ext>
                </a:extLst>
              </a:tr>
              <a:tr h="293615">
                <a:tc>
                  <a:txBody>
                    <a:bodyPr/>
                    <a:lstStyle/>
                    <a:p>
                      <a:pPr algn="ctr" fontAlgn="b"/>
                      <a:r>
                        <a:rPr lang="en-US" sz="1900" u="none" strike="noStrike">
                          <a:effectLst/>
                          <a:latin typeface="Cambria Math" panose="02040503050406030204" pitchFamily="18" charset="0"/>
                          <a:ea typeface="Cambria Math" panose="02040503050406030204" pitchFamily="18" charset="0"/>
                        </a:rPr>
                        <a:t>5</a:t>
                      </a:r>
                      <a:endParaRPr lang="en-US" sz="1900" b="0" i="0" u="none" strike="noStrike">
                        <a:effectLst/>
                        <a:latin typeface="Cambria Math" panose="02040503050406030204" pitchFamily="18" charset="0"/>
                        <a:ea typeface="Cambria Math" panose="02040503050406030204" pitchFamily="18" charset="0"/>
                      </a:endParaRPr>
                    </a:p>
                  </a:txBody>
                  <a:tcPr marL="9525" marR="9525" marT="9525" marB="0" anchor="b"/>
                </a:tc>
                <a:tc>
                  <a:txBody>
                    <a:bodyPr/>
                    <a:lstStyle/>
                    <a:p>
                      <a:pPr algn="ctr" fontAlgn="b"/>
                      <a:r>
                        <a:rPr lang="en-US" sz="1800" b="0" i="0" u="none" strike="noStrike">
                          <a:effectLst/>
                          <a:latin typeface="Cambria Math" panose="02040503050406030204" pitchFamily="18" charset="0"/>
                          <a:ea typeface="Cambria Math" panose="02040503050406030204" pitchFamily="18" charset="0"/>
                        </a:rPr>
                        <a:t>7.66</a:t>
                      </a:r>
                    </a:p>
                  </a:txBody>
                  <a:tcPr marL="9525" marR="9525" marT="9525" marB="0" anchor="b">
                    <a:solidFill>
                      <a:srgbClr val="FFFF00"/>
                    </a:solidFill>
                  </a:tcPr>
                </a:tc>
                <a:tc>
                  <a:txBody>
                    <a:bodyPr/>
                    <a:lstStyle/>
                    <a:p>
                      <a:pPr algn="ctr" fontAlgn="b"/>
                      <a:r>
                        <a:rPr lang="en-US" sz="1800" b="0" i="0" u="none" strike="noStrike" dirty="0">
                          <a:effectLst/>
                          <a:latin typeface="Cambria Math" panose="02040503050406030204" pitchFamily="18" charset="0"/>
                          <a:ea typeface="Cambria Math" panose="02040503050406030204" pitchFamily="18" charset="0"/>
                        </a:rPr>
                        <a:t>11.14</a:t>
                      </a:r>
                    </a:p>
                  </a:txBody>
                  <a:tcPr marL="9525" marR="9525" marT="9525" marB="0" anchor="b">
                    <a:solidFill>
                      <a:srgbClr val="FFFF00"/>
                    </a:solidFill>
                  </a:tcPr>
                </a:tc>
                <a:tc>
                  <a:txBody>
                    <a:bodyPr/>
                    <a:lstStyle/>
                    <a:p>
                      <a:pPr algn="ctr" fontAlgn="b"/>
                      <a:r>
                        <a:rPr lang="en-US" sz="1800" b="0" i="0" u="none" strike="noStrike">
                          <a:effectLst/>
                          <a:latin typeface="Cambria Math" panose="02040503050406030204" pitchFamily="18" charset="0"/>
                          <a:ea typeface="Cambria Math" panose="02040503050406030204" pitchFamily="18" charset="0"/>
                        </a:rPr>
                        <a:t>1419586.53</a:t>
                      </a:r>
                    </a:p>
                  </a:txBody>
                  <a:tcPr marL="9525" marR="9525" marT="9525" marB="0" anchor="b">
                    <a:solidFill>
                      <a:schemeClr val="bg1">
                        <a:lumMod val="95000"/>
                      </a:schemeClr>
                    </a:solidFill>
                  </a:tcPr>
                </a:tc>
                <a:tc>
                  <a:txBody>
                    <a:bodyPr/>
                    <a:lstStyle/>
                    <a:p>
                      <a:pPr algn="ctr" fontAlgn="b"/>
                      <a:r>
                        <a:rPr lang="en-US" sz="1800" b="0" i="0" u="none" strike="noStrike">
                          <a:effectLst/>
                          <a:latin typeface="Cambria Math" panose="02040503050406030204" pitchFamily="18" charset="0"/>
                          <a:ea typeface="Cambria Math" panose="02040503050406030204" pitchFamily="18" charset="0"/>
                        </a:rPr>
                        <a:t>715913.72</a:t>
                      </a:r>
                    </a:p>
                  </a:txBody>
                  <a:tcPr marL="9525" marR="9525" marT="9525" marB="0" anchor="b">
                    <a:solidFill>
                      <a:schemeClr val="bg1">
                        <a:lumMod val="95000"/>
                      </a:schemeClr>
                    </a:solidFill>
                  </a:tcPr>
                </a:tc>
                <a:tc>
                  <a:txBody>
                    <a:bodyPr/>
                    <a:lstStyle/>
                    <a:p>
                      <a:pPr algn="ctr" fontAlgn="b"/>
                      <a:r>
                        <a:rPr lang="en-US" sz="1800" b="0" i="0" u="none" strike="noStrike">
                          <a:effectLst/>
                          <a:latin typeface="Cambria Math" panose="02040503050406030204" pitchFamily="18" charset="0"/>
                          <a:ea typeface="Cambria Math" panose="02040503050406030204" pitchFamily="18" charset="0"/>
                        </a:rPr>
                        <a:t>703672.82</a:t>
                      </a:r>
                    </a:p>
                  </a:txBody>
                  <a:tcPr marL="9525" marR="9525" marT="9525" marB="0" anchor="b">
                    <a:solidFill>
                      <a:schemeClr val="bg1">
                        <a:lumMod val="95000"/>
                      </a:schemeClr>
                    </a:solidFill>
                  </a:tcPr>
                </a:tc>
                <a:tc>
                  <a:txBody>
                    <a:bodyPr/>
                    <a:lstStyle/>
                    <a:p>
                      <a:pPr algn="ctr" fontAlgn="b"/>
                      <a:r>
                        <a:rPr lang="en-US" sz="1800" b="0" i="0" u="none" strike="noStrike" dirty="0">
                          <a:effectLst/>
                          <a:latin typeface="Cambria Math" panose="02040503050406030204" pitchFamily="18" charset="0"/>
                          <a:ea typeface="Cambria Math" panose="02040503050406030204" pitchFamily="18" charset="0"/>
                        </a:rPr>
                        <a:t>109207.18</a:t>
                      </a:r>
                    </a:p>
                  </a:txBody>
                  <a:tcPr marL="9525" marR="9525" marT="9525" marB="0" anchor="b"/>
                </a:tc>
                <a:extLst>
                  <a:ext uri="{0D108BD9-81ED-4DB2-BD59-A6C34878D82A}">
                    <a16:rowId xmlns:a16="http://schemas.microsoft.com/office/drawing/2014/main" xmlns="" val="10005"/>
                  </a:ext>
                </a:extLst>
              </a:tr>
              <a:tr h="293615">
                <a:tc>
                  <a:txBody>
                    <a:bodyPr/>
                    <a:lstStyle/>
                    <a:p>
                      <a:pPr algn="ctr" fontAlgn="b"/>
                      <a:r>
                        <a:rPr lang="en-US" sz="1900" u="none" strike="noStrike">
                          <a:effectLst/>
                          <a:latin typeface="Cambria Math" panose="02040503050406030204" pitchFamily="18" charset="0"/>
                          <a:ea typeface="Cambria Math" panose="02040503050406030204" pitchFamily="18" charset="0"/>
                        </a:rPr>
                        <a:t>6</a:t>
                      </a:r>
                      <a:endParaRPr lang="en-US" sz="1900" b="0" i="0" u="none" strike="noStrike">
                        <a:effectLst/>
                        <a:latin typeface="Cambria Math" panose="02040503050406030204" pitchFamily="18" charset="0"/>
                        <a:ea typeface="Cambria Math" panose="02040503050406030204" pitchFamily="18" charset="0"/>
                      </a:endParaRPr>
                    </a:p>
                  </a:txBody>
                  <a:tcPr marL="9525" marR="9525" marT="9525" marB="0" anchor="b"/>
                </a:tc>
                <a:tc>
                  <a:txBody>
                    <a:bodyPr/>
                    <a:lstStyle/>
                    <a:p>
                      <a:pPr algn="ctr" fontAlgn="b"/>
                      <a:r>
                        <a:rPr lang="en-US" sz="1800" b="0" i="0" u="none" strike="noStrike">
                          <a:effectLst/>
                          <a:latin typeface="Cambria Math" panose="02040503050406030204" pitchFamily="18" charset="0"/>
                          <a:ea typeface="Cambria Math" panose="02040503050406030204" pitchFamily="18" charset="0"/>
                        </a:rPr>
                        <a:t>7.59</a:t>
                      </a:r>
                    </a:p>
                  </a:txBody>
                  <a:tcPr marL="9525" marR="9525" marT="9525" marB="0" anchor="b">
                    <a:solidFill>
                      <a:srgbClr val="FFFF00"/>
                    </a:solidFill>
                  </a:tcPr>
                </a:tc>
                <a:tc>
                  <a:txBody>
                    <a:bodyPr/>
                    <a:lstStyle/>
                    <a:p>
                      <a:pPr algn="ctr" fontAlgn="b"/>
                      <a:r>
                        <a:rPr lang="en-US" sz="1800" b="0" i="0" u="none" strike="noStrike" dirty="0">
                          <a:effectLst/>
                          <a:latin typeface="Cambria Math" panose="02040503050406030204" pitchFamily="18" charset="0"/>
                          <a:ea typeface="Cambria Math" panose="02040503050406030204" pitchFamily="18" charset="0"/>
                        </a:rPr>
                        <a:t>9.72</a:t>
                      </a:r>
                    </a:p>
                  </a:txBody>
                  <a:tcPr marL="9525" marR="9525" marT="9525" marB="0" anchor="b">
                    <a:solidFill>
                      <a:srgbClr val="FFFF00"/>
                    </a:solidFill>
                  </a:tcPr>
                </a:tc>
                <a:tc>
                  <a:txBody>
                    <a:bodyPr/>
                    <a:lstStyle/>
                    <a:p>
                      <a:pPr algn="ctr" fontAlgn="b"/>
                      <a:r>
                        <a:rPr lang="en-US" sz="1800" b="0" i="0" u="none" strike="noStrike">
                          <a:effectLst/>
                          <a:latin typeface="Cambria Math" panose="02040503050406030204" pitchFamily="18" charset="0"/>
                          <a:ea typeface="Cambria Math" panose="02040503050406030204" pitchFamily="18" charset="0"/>
                        </a:rPr>
                        <a:t>1486354.04</a:t>
                      </a:r>
                    </a:p>
                  </a:txBody>
                  <a:tcPr marL="9525" marR="9525" marT="9525" marB="0" anchor="b">
                    <a:solidFill>
                      <a:schemeClr val="bg1">
                        <a:lumMod val="95000"/>
                      </a:schemeClr>
                    </a:solidFill>
                  </a:tcPr>
                </a:tc>
                <a:tc>
                  <a:txBody>
                    <a:bodyPr/>
                    <a:lstStyle/>
                    <a:p>
                      <a:pPr algn="ctr" fontAlgn="b"/>
                      <a:r>
                        <a:rPr lang="en-US" sz="1800" b="0" i="0" u="none" strike="noStrike" dirty="0">
                          <a:effectLst/>
                          <a:latin typeface="Cambria Math" panose="02040503050406030204" pitchFamily="18" charset="0"/>
                          <a:ea typeface="Cambria Math" panose="02040503050406030204" pitchFamily="18" charset="0"/>
                        </a:rPr>
                        <a:t>754359.50</a:t>
                      </a:r>
                    </a:p>
                  </a:txBody>
                  <a:tcPr marL="9525" marR="9525" marT="9525" marB="0" anchor="b">
                    <a:solidFill>
                      <a:schemeClr val="bg1">
                        <a:lumMod val="95000"/>
                      </a:schemeClr>
                    </a:solidFill>
                  </a:tcPr>
                </a:tc>
                <a:tc>
                  <a:txBody>
                    <a:bodyPr/>
                    <a:lstStyle/>
                    <a:p>
                      <a:pPr algn="ctr" fontAlgn="b"/>
                      <a:r>
                        <a:rPr lang="en-US" sz="1800" b="0" i="0" u="none" strike="noStrike">
                          <a:effectLst/>
                          <a:latin typeface="Cambria Math" panose="02040503050406030204" pitchFamily="18" charset="0"/>
                          <a:ea typeface="Cambria Math" panose="02040503050406030204" pitchFamily="18" charset="0"/>
                        </a:rPr>
                        <a:t>731994.54</a:t>
                      </a:r>
                    </a:p>
                  </a:txBody>
                  <a:tcPr marL="9525" marR="9525" marT="9525" marB="0" anchor="b">
                    <a:solidFill>
                      <a:schemeClr val="bg1">
                        <a:lumMod val="95000"/>
                      </a:schemeClr>
                    </a:solidFill>
                  </a:tcPr>
                </a:tc>
                <a:tc>
                  <a:txBody>
                    <a:bodyPr/>
                    <a:lstStyle/>
                    <a:p>
                      <a:pPr algn="ctr" fontAlgn="b"/>
                      <a:r>
                        <a:rPr lang="en-US" sz="1800" b="0" i="0" u="none" strike="noStrike" dirty="0">
                          <a:effectLst/>
                          <a:latin typeface="Cambria Math" panose="02040503050406030204" pitchFamily="18" charset="0"/>
                          <a:ea typeface="Cambria Math" panose="02040503050406030204" pitchFamily="18" charset="0"/>
                        </a:rPr>
                        <a:t>115071.79</a:t>
                      </a:r>
                    </a:p>
                  </a:txBody>
                  <a:tcPr marL="9525" marR="9525" marT="9525" marB="0" anchor="b"/>
                </a:tc>
                <a:extLst>
                  <a:ext uri="{0D108BD9-81ED-4DB2-BD59-A6C34878D82A}">
                    <a16:rowId xmlns:a16="http://schemas.microsoft.com/office/drawing/2014/main" xmlns="" val="10006"/>
                  </a:ext>
                </a:extLst>
              </a:tr>
              <a:tr h="293615">
                <a:tc>
                  <a:txBody>
                    <a:bodyPr/>
                    <a:lstStyle/>
                    <a:p>
                      <a:pPr algn="ctr" fontAlgn="b"/>
                      <a:r>
                        <a:rPr lang="en-US" sz="1900" u="none" strike="noStrike">
                          <a:effectLst/>
                          <a:latin typeface="Cambria Math" panose="02040503050406030204" pitchFamily="18" charset="0"/>
                          <a:ea typeface="Cambria Math" panose="02040503050406030204" pitchFamily="18" charset="0"/>
                        </a:rPr>
                        <a:t>7</a:t>
                      </a:r>
                      <a:endParaRPr lang="en-US" sz="1900" b="0" i="0" u="none" strike="noStrike">
                        <a:effectLst/>
                        <a:latin typeface="Cambria Math" panose="02040503050406030204" pitchFamily="18" charset="0"/>
                        <a:ea typeface="Cambria Math" panose="02040503050406030204" pitchFamily="18" charset="0"/>
                      </a:endParaRPr>
                    </a:p>
                  </a:txBody>
                  <a:tcPr marL="9525" marR="9525" marT="9525" marB="0" anchor="b"/>
                </a:tc>
                <a:tc>
                  <a:txBody>
                    <a:bodyPr/>
                    <a:lstStyle/>
                    <a:p>
                      <a:pPr algn="ctr" fontAlgn="b"/>
                      <a:r>
                        <a:rPr lang="en-US" sz="1800" b="0" i="0" u="none" strike="noStrike">
                          <a:effectLst/>
                          <a:latin typeface="Cambria Math" panose="02040503050406030204" pitchFamily="18" charset="0"/>
                          <a:ea typeface="Cambria Math" panose="02040503050406030204" pitchFamily="18" charset="0"/>
                        </a:rPr>
                        <a:t>7.55</a:t>
                      </a:r>
                    </a:p>
                  </a:txBody>
                  <a:tcPr marL="9525" marR="9525" marT="9525" marB="0" anchor="b">
                    <a:solidFill>
                      <a:srgbClr val="FFFF00"/>
                    </a:solidFill>
                  </a:tcPr>
                </a:tc>
                <a:tc>
                  <a:txBody>
                    <a:bodyPr/>
                    <a:lstStyle/>
                    <a:p>
                      <a:pPr algn="ctr" fontAlgn="b"/>
                      <a:r>
                        <a:rPr lang="en-US" sz="1800" b="0" i="0" u="none" strike="noStrike" dirty="0">
                          <a:effectLst/>
                          <a:latin typeface="Cambria Math" panose="02040503050406030204" pitchFamily="18" charset="0"/>
                          <a:ea typeface="Cambria Math" panose="02040503050406030204" pitchFamily="18" charset="0"/>
                        </a:rPr>
                        <a:t>8.34</a:t>
                      </a:r>
                    </a:p>
                  </a:txBody>
                  <a:tcPr marL="9525" marR="9525" marT="9525" marB="0" anchor="b">
                    <a:solidFill>
                      <a:srgbClr val="FFFF00"/>
                    </a:solidFill>
                  </a:tcPr>
                </a:tc>
                <a:tc>
                  <a:txBody>
                    <a:bodyPr/>
                    <a:lstStyle/>
                    <a:p>
                      <a:pPr algn="ctr" fontAlgn="b"/>
                      <a:r>
                        <a:rPr lang="en-US" sz="1800" b="0" i="0" u="none" strike="noStrike" dirty="0">
                          <a:effectLst/>
                          <a:latin typeface="Cambria Math" panose="02040503050406030204" pitchFamily="18" charset="0"/>
                          <a:ea typeface="Cambria Math" panose="02040503050406030204" pitchFamily="18" charset="0"/>
                        </a:rPr>
                        <a:t>1565466.08</a:t>
                      </a:r>
                    </a:p>
                  </a:txBody>
                  <a:tcPr marL="9525" marR="9525" marT="9525" marB="0" anchor="b">
                    <a:solidFill>
                      <a:schemeClr val="bg1">
                        <a:lumMod val="95000"/>
                      </a:schemeClr>
                    </a:solidFill>
                  </a:tcPr>
                </a:tc>
                <a:tc>
                  <a:txBody>
                    <a:bodyPr/>
                    <a:lstStyle/>
                    <a:p>
                      <a:pPr algn="ctr" fontAlgn="b"/>
                      <a:r>
                        <a:rPr lang="en-US" sz="1800" b="0" i="0" u="none" strike="noStrike">
                          <a:effectLst/>
                          <a:latin typeface="Cambria Math" panose="02040503050406030204" pitchFamily="18" charset="0"/>
                          <a:ea typeface="Cambria Math" panose="02040503050406030204" pitchFamily="18" charset="0"/>
                        </a:rPr>
                        <a:t>783280.76</a:t>
                      </a:r>
                    </a:p>
                  </a:txBody>
                  <a:tcPr marL="9525" marR="9525" marT="9525" marB="0" anchor="b">
                    <a:solidFill>
                      <a:schemeClr val="bg1">
                        <a:lumMod val="95000"/>
                      </a:schemeClr>
                    </a:solidFill>
                  </a:tcPr>
                </a:tc>
                <a:tc>
                  <a:txBody>
                    <a:bodyPr/>
                    <a:lstStyle/>
                    <a:p>
                      <a:pPr algn="ctr" fontAlgn="b"/>
                      <a:r>
                        <a:rPr lang="en-US" sz="1800" b="0" i="0" u="none" strike="noStrike">
                          <a:effectLst/>
                          <a:latin typeface="Cambria Math" panose="02040503050406030204" pitchFamily="18" charset="0"/>
                          <a:ea typeface="Cambria Math" panose="02040503050406030204" pitchFamily="18" charset="0"/>
                        </a:rPr>
                        <a:t>782185.31</a:t>
                      </a:r>
                    </a:p>
                  </a:txBody>
                  <a:tcPr marL="9525" marR="9525" marT="9525" marB="0" anchor="b">
                    <a:solidFill>
                      <a:schemeClr val="bg1">
                        <a:lumMod val="95000"/>
                      </a:schemeClr>
                    </a:solidFill>
                  </a:tcPr>
                </a:tc>
                <a:tc>
                  <a:txBody>
                    <a:bodyPr/>
                    <a:lstStyle/>
                    <a:p>
                      <a:pPr algn="ctr" fontAlgn="b"/>
                      <a:r>
                        <a:rPr lang="en-US" sz="1800" b="0" i="0" u="none" strike="noStrike" dirty="0">
                          <a:effectLst/>
                          <a:latin typeface="Cambria Math" panose="02040503050406030204" pitchFamily="18" charset="0"/>
                          <a:ea typeface="Cambria Math" panose="02040503050406030204" pitchFamily="18" charset="0"/>
                        </a:rPr>
                        <a:t>119483.51</a:t>
                      </a:r>
                    </a:p>
                  </a:txBody>
                  <a:tcPr marL="9525" marR="9525" marT="9525" marB="0" anchor="b"/>
                </a:tc>
                <a:extLst>
                  <a:ext uri="{0D108BD9-81ED-4DB2-BD59-A6C34878D82A}">
                    <a16:rowId xmlns:a16="http://schemas.microsoft.com/office/drawing/2014/main" xmlns="" val="10007"/>
                  </a:ext>
                </a:extLst>
              </a:tr>
              <a:tr h="293615">
                <a:tc>
                  <a:txBody>
                    <a:bodyPr/>
                    <a:lstStyle/>
                    <a:p>
                      <a:pPr algn="ctr" fontAlgn="b"/>
                      <a:r>
                        <a:rPr lang="en-US" sz="1900" u="none" strike="noStrike">
                          <a:effectLst/>
                          <a:latin typeface="Cambria Math" panose="02040503050406030204" pitchFamily="18" charset="0"/>
                          <a:ea typeface="Cambria Math" panose="02040503050406030204" pitchFamily="18" charset="0"/>
                        </a:rPr>
                        <a:t>8</a:t>
                      </a:r>
                      <a:endParaRPr lang="en-US" sz="1900" b="0" i="0" u="none" strike="noStrike">
                        <a:effectLst/>
                        <a:latin typeface="Cambria Math" panose="02040503050406030204" pitchFamily="18" charset="0"/>
                        <a:ea typeface="Cambria Math" panose="02040503050406030204" pitchFamily="18" charset="0"/>
                      </a:endParaRPr>
                    </a:p>
                  </a:txBody>
                  <a:tcPr marL="9525" marR="9525" marT="9525" marB="0" anchor="b"/>
                </a:tc>
                <a:tc>
                  <a:txBody>
                    <a:bodyPr/>
                    <a:lstStyle/>
                    <a:p>
                      <a:pPr algn="ctr" fontAlgn="b"/>
                      <a:r>
                        <a:rPr lang="en-US" sz="1800" b="0" i="0" u="none" strike="noStrike">
                          <a:effectLst/>
                          <a:latin typeface="Cambria Math" panose="02040503050406030204" pitchFamily="18" charset="0"/>
                          <a:ea typeface="Cambria Math" panose="02040503050406030204" pitchFamily="18" charset="0"/>
                        </a:rPr>
                        <a:t>7.76</a:t>
                      </a:r>
                    </a:p>
                  </a:txBody>
                  <a:tcPr marL="9525" marR="9525" marT="9525" marB="0" anchor="b">
                    <a:solidFill>
                      <a:srgbClr val="FFFF00"/>
                    </a:solidFill>
                  </a:tcPr>
                </a:tc>
                <a:tc>
                  <a:txBody>
                    <a:bodyPr/>
                    <a:lstStyle/>
                    <a:p>
                      <a:pPr algn="ctr" fontAlgn="b"/>
                      <a:r>
                        <a:rPr lang="en-US" sz="1800" b="0" i="0" u="none" strike="noStrike" dirty="0">
                          <a:effectLst/>
                          <a:latin typeface="Cambria Math" panose="02040503050406030204" pitchFamily="18" charset="0"/>
                          <a:ea typeface="Cambria Math" panose="02040503050406030204" pitchFamily="18" charset="0"/>
                        </a:rPr>
                        <a:t>7.31</a:t>
                      </a:r>
                    </a:p>
                  </a:txBody>
                  <a:tcPr marL="9525" marR="9525" marT="9525" marB="0" anchor="b">
                    <a:solidFill>
                      <a:srgbClr val="FFFF00"/>
                    </a:solidFill>
                  </a:tcPr>
                </a:tc>
                <a:tc>
                  <a:txBody>
                    <a:bodyPr/>
                    <a:lstStyle/>
                    <a:p>
                      <a:pPr algn="ctr" fontAlgn="b"/>
                      <a:r>
                        <a:rPr lang="en-US" sz="1800" b="0" i="0" u="none" strike="noStrike" dirty="0">
                          <a:effectLst/>
                          <a:latin typeface="Cambria Math" panose="02040503050406030204" pitchFamily="18" charset="0"/>
                          <a:ea typeface="Cambria Math" panose="02040503050406030204" pitchFamily="18" charset="0"/>
                        </a:rPr>
                        <a:t>1689370.80</a:t>
                      </a:r>
                    </a:p>
                  </a:txBody>
                  <a:tcPr marL="9525" marR="9525" marT="9525" marB="0" anchor="b">
                    <a:solidFill>
                      <a:schemeClr val="bg1">
                        <a:lumMod val="95000"/>
                      </a:schemeClr>
                    </a:solidFill>
                  </a:tcPr>
                </a:tc>
                <a:tc>
                  <a:txBody>
                    <a:bodyPr/>
                    <a:lstStyle/>
                    <a:p>
                      <a:pPr algn="ctr" fontAlgn="b"/>
                      <a:r>
                        <a:rPr lang="en-US" sz="1800" b="0" i="0" u="none" strike="noStrike">
                          <a:effectLst/>
                          <a:latin typeface="Cambria Math" panose="02040503050406030204" pitchFamily="18" charset="0"/>
                          <a:ea typeface="Cambria Math" panose="02040503050406030204" pitchFamily="18" charset="0"/>
                        </a:rPr>
                        <a:t>864326.66</a:t>
                      </a:r>
                    </a:p>
                  </a:txBody>
                  <a:tcPr marL="9525" marR="9525" marT="9525" marB="0" anchor="b">
                    <a:solidFill>
                      <a:schemeClr val="bg1">
                        <a:lumMod val="95000"/>
                      </a:schemeClr>
                    </a:solidFill>
                  </a:tcPr>
                </a:tc>
                <a:tc>
                  <a:txBody>
                    <a:bodyPr/>
                    <a:lstStyle/>
                    <a:p>
                      <a:pPr algn="ctr" fontAlgn="b"/>
                      <a:r>
                        <a:rPr lang="en-US" sz="1800" b="0" i="0" u="none" strike="noStrike">
                          <a:effectLst/>
                          <a:latin typeface="Cambria Math" panose="02040503050406030204" pitchFamily="18" charset="0"/>
                          <a:ea typeface="Cambria Math" panose="02040503050406030204" pitchFamily="18" charset="0"/>
                        </a:rPr>
                        <a:t>825044.14</a:t>
                      </a:r>
                    </a:p>
                  </a:txBody>
                  <a:tcPr marL="9525" marR="9525" marT="9525" marB="0" anchor="b">
                    <a:solidFill>
                      <a:schemeClr val="bg1">
                        <a:lumMod val="95000"/>
                      </a:schemeClr>
                    </a:solidFill>
                  </a:tcPr>
                </a:tc>
                <a:tc>
                  <a:txBody>
                    <a:bodyPr/>
                    <a:lstStyle/>
                    <a:p>
                      <a:pPr algn="ctr" fontAlgn="b"/>
                      <a:r>
                        <a:rPr lang="en-US" sz="1800" b="0" i="0" u="none" strike="noStrike" dirty="0">
                          <a:effectLst/>
                          <a:latin typeface="Cambria Math" panose="02040503050406030204" pitchFamily="18" charset="0"/>
                          <a:ea typeface="Cambria Math" panose="02040503050406030204" pitchFamily="18" charset="0"/>
                        </a:rPr>
                        <a:t>131846.44</a:t>
                      </a:r>
                    </a:p>
                  </a:txBody>
                  <a:tcPr marL="9525" marR="9525" marT="9525" marB="0" anchor="b"/>
                </a:tc>
                <a:extLst>
                  <a:ext uri="{0D108BD9-81ED-4DB2-BD59-A6C34878D82A}">
                    <a16:rowId xmlns:a16="http://schemas.microsoft.com/office/drawing/2014/main" xmlns="" val="10008"/>
                  </a:ext>
                </a:extLst>
              </a:tr>
              <a:tr h="293615">
                <a:tc>
                  <a:txBody>
                    <a:bodyPr/>
                    <a:lstStyle/>
                    <a:p>
                      <a:pPr algn="ctr" fontAlgn="b"/>
                      <a:r>
                        <a:rPr lang="en-US" sz="1900" u="none" strike="noStrike">
                          <a:effectLst/>
                          <a:latin typeface="Cambria Math" panose="02040503050406030204" pitchFamily="18" charset="0"/>
                          <a:ea typeface="Cambria Math" panose="02040503050406030204" pitchFamily="18" charset="0"/>
                        </a:rPr>
                        <a:t>9</a:t>
                      </a:r>
                      <a:endParaRPr lang="en-US" sz="1900" b="0" i="0" u="none" strike="noStrike">
                        <a:effectLst/>
                        <a:latin typeface="Cambria Math" panose="02040503050406030204" pitchFamily="18" charset="0"/>
                        <a:ea typeface="Cambria Math" panose="02040503050406030204" pitchFamily="18" charset="0"/>
                      </a:endParaRPr>
                    </a:p>
                  </a:txBody>
                  <a:tcPr marL="9525" marR="9525" marT="9525" marB="0" anchor="b"/>
                </a:tc>
                <a:tc>
                  <a:txBody>
                    <a:bodyPr/>
                    <a:lstStyle/>
                    <a:p>
                      <a:pPr algn="ctr" fontAlgn="b"/>
                      <a:r>
                        <a:rPr lang="en-US" sz="1800" b="0" i="0" u="none" strike="noStrike">
                          <a:effectLst/>
                          <a:latin typeface="Cambria Math" panose="02040503050406030204" pitchFamily="18" charset="0"/>
                          <a:ea typeface="Cambria Math" panose="02040503050406030204" pitchFamily="18" charset="0"/>
                        </a:rPr>
                        <a:t>8.17</a:t>
                      </a:r>
                    </a:p>
                  </a:txBody>
                  <a:tcPr marL="9525" marR="9525" marT="9525" marB="0" anchor="b">
                    <a:solidFill>
                      <a:srgbClr val="FFFF00"/>
                    </a:solidFill>
                  </a:tcPr>
                </a:tc>
                <a:tc>
                  <a:txBody>
                    <a:bodyPr/>
                    <a:lstStyle/>
                    <a:p>
                      <a:pPr algn="ctr" fontAlgn="b"/>
                      <a:r>
                        <a:rPr lang="en-US" sz="1800" b="0" i="0" u="none" strike="noStrike" dirty="0">
                          <a:effectLst/>
                          <a:latin typeface="Cambria Math" panose="02040503050406030204" pitchFamily="18" charset="0"/>
                          <a:ea typeface="Cambria Math" panose="02040503050406030204" pitchFamily="18" charset="0"/>
                        </a:rPr>
                        <a:t>5.62</a:t>
                      </a:r>
                    </a:p>
                  </a:txBody>
                  <a:tcPr marL="9525" marR="9525" marT="9525" marB="0" anchor="b">
                    <a:solidFill>
                      <a:srgbClr val="FFFF00"/>
                    </a:solidFill>
                  </a:tcPr>
                </a:tc>
                <a:tc>
                  <a:txBody>
                    <a:bodyPr/>
                    <a:lstStyle/>
                    <a:p>
                      <a:pPr algn="ctr" fontAlgn="b"/>
                      <a:r>
                        <a:rPr lang="en-US" sz="1800" b="0" i="0" u="none" strike="noStrike" dirty="0">
                          <a:effectLst/>
                          <a:latin typeface="Cambria Math" panose="02040503050406030204" pitchFamily="18" charset="0"/>
                          <a:ea typeface="Cambria Math" panose="02040503050406030204" pitchFamily="18" charset="0"/>
                        </a:rPr>
                        <a:t>2028792.13</a:t>
                      </a:r>
                    </a:p>
                  </a:txBody>
                  <a:tcPr marL="9525" marR="9525" marT="9525" marB="0" anchor="b">
                    <a:solidFill>
                      <a:schemeClr val="bg1">
                        <a:lumMod val="95000"/>
                      </a:schemeClr>
                    </a:solidFill>
                  </a:tcPr>
                </a:tc>
                <a:tc>
                  <a:txBody>
                    <a:bodyPr/>
                    <a:lstStyle/>
                    <a:p>
                      <a:pPr algn="ctr" fontAlgn="b"/>
                      <a:r>
                        <a:rPr lang="en-US" sz="1800" b="0" i="0" u="none" strike="noStrike">
                          <a:effectLst/>
                          <a:latin typeface="Cambria Math" panose="02040503050406030204" pitchFamily="18" charset="0"/>
                          <a:ea typeface="Cambria Math" panose="02040503050406030204" pitchFamily="18" charset="0"/>
                        </a:rPr>
                        <a:t>1095781.44</a:t>
                      </a:r>
                    </a:p>
                  </a:txBody>
                  <a:tcPr marL="9525" marR="9525" marT="9525" marB="0" anchor="b">
                    <a:solidFill>
                      <a:schemeClr val="bg1">
                        <a:lumMod val="95000"/>
                      </a:schemeClr>
                    </a:solidFill>
                  </a:tcPr>
                </a:tc>
                <a:tc>
                  <a:txBody>
                    <a:bodyPr/>
                    <a:lstStyle/>
                    <a:p>
                      <a:pPr algn="ctr" fontAlgn="b"/>
                      <a:r>
                        <a:rPr lang="en-US" sz="1800" b="0" i="0" u="none" strike="noStrike">
                          <a:effectLst/>
                          <a:latin typeface="Cambria Math" panose="02040503050406030204" pitchFamily="18" charset="0"/>
                          <a:ea typeface="Cambria Math" panose="02040503050406030204" pitchFamily="18" charset="0"/>
                        </a:rPr>
                        <a:t>933010.69</a:t>
                      </a:r>
                    </a:p>
                  </a:txBody>
                  <a:tcPr marL="9525" marR="9525" marT="9525" marB="0" anchor="b">
                    <a:solidFill>
                      <a:schemeClr val="bg1">
                        <a:lumMod val="95000"/>
                      </a:schemeClr>
                    </a:solidFill>
                  </a:tcPr>
                </a:tc>
                <a:tc>
                  <a:txBody>
                    <a:bodyPr/>
                    <a:lstStyle/>
                    <a:p>
                      <a:pPr algn="ctr" fontAlgn="b"/>
                      <a:r>
                        <a:rPr lang="en-US" sz="1800" b="0" i="0" u="none" strike="noStrike" dirty="0">
                          <a:effectLst/>
                          <a:latin typeface="Cambria Math" panose="02040503050406030204" pitchFamily="18" charset="0"/>
                          <a:ea typeface="Cambria Math" panose="02040503050406030204" pitchFamily="18" charset="0"/>
                        </a:rPr>
                        <a:t>167153.10</a:t>
                      </a:r>
                    </a:p>
                  </a:txBody>
                  <a:tcPr marL="9525" marR="9525" marT="9525" marB="0" anchor="b"/>
                </a:tc>
                <a:extLst>
                  <a:ext uri="{0D108BD9-81ED-4DB2-BD59-A6C34878D82A}">
                    <a16:rowId xmlns:a16="http://schemas.microsoft.com/office/drawing/2014/main" xmlns="" val="10009"/>
                  </a:ext>
                </a:extLst>
              </a:tr>
              <a:tr h="293615">
                <a:tc>
                  <a:txBody>
                    <a:bodyPr/>
                    <a:lstStyle/>
                    <a:p>
                      <a:pPr algn="ctr" fontAlgn="b"/>
                      <a:r>
                        <a:rPr lang="en-US" sz="1900" u="none" strike="noStrike">
                          <a:effectLst/>
                          <a:latin typeface="Cambria Math" panose="02040503050406030204" pitchFamily="18" charset="0"/>
                          <a:ea typeface="Cambria Math" panose="02040503050406030204" pitchFamily="18" charset="0"/>
                        </a:rPr>
                        <a:t>10</a:t>
                      </a:r>
                      <a:endParaRPr lang="en-US" sz="1900" b="0" i="0" u="none" strike="noStrike">
                        <a:effectLst/>
                        <a:latin typeface="Cambria Math" panose="02040503050406030204" pitchFamily="18" charset="0"/>
                        <a:ea typeface="Cambria Math" panose="02040503050406030204" pitchFamily="18" charset="0"/>
                      </a:endParaRPr>
                    </a:p>
                  </a:txBody>
                  <a:tcPr marL="9525" marR="9525" marT="9525" marB="0" anchor="b"/>
                </a:tc>
                <a:tc>
                  <a:txBody>
                    <a:bodyPr/>
                    <a:lstStyle/>
                    <a:p>
                      <a:pPr algn="ctr" fontAlgn="b"/>
                      <a:r>
                        <a:rPr lang="en-US" sz="1800" b="0" i="0" u="none" strike="noStrike">
                          <a:effectLst/>
                          <a:latin typeface="Cambria Math" panose="02040503050406030204" pitchFamily="18" charset="0"/>
                          <a:ea typeface="Cambria Math" panose="02040503050406030204" pitchFamily="18" charset="0"/>
                        </a:rPr>
                        <a:t>8.43</a:t>
                      </a:r>
                    </a:p>
                  </a:txBody>
                  <a:tcPr marL="9525" marR="9525" marT="9525" marB="0" anchor="b">
                    <a:solidFill>
                      <a:srgbClr val="FFFF00"/>
                    </a:solidFill>
                  </a:tcPr>
                </a:tc>
                <a:tc>
                  <a:txBody>
                    <a:bodyPr/>
                    <a:lstStyle/>
                    <a:p>
                      <a:pPr algn="ctr" fontAlgn="b"/>
                      <a:r>
                        <a:rPr lang="en-US" sz="1800" b="0" i="0" u="none" strike="noStrike" dirty="0">
                          <a:effectLst/>
                          <a:latin typeface="Cambria Math" panose="02040503050406030204" pitchFamily="18" charset="0"/>
                          <a:ea typeface="Cambria Math" panose="02040503050406030204" pitchFamily="18" charset="0"/>
                        </a:rPr>
                        <a:t>0.00</a:t>
                      </a:r>
                    </a:p>
                  </a:txBody>
                  <a:tcPr marL="9525" marR="9525" marT="9525" marB="0" anchor="b">
                    <a:solidFill>
                      <a:srgbClr val="FFFF00"/>
                    </a:solidFill>
                  </a:tcPr>
                </a:tc>
                <a:tc>
                  <a:txBody>
                    <a:bodyPr/>
                    <a:lstStyle/>
                    <a:p>
                      <a:pPr algn="ctr" fontAlgn="b"/>
                      <a:r>
                        <a:rPr lang="en-US" sz="1800" b="0" i="0" u="none" strike="noStrike" dirty="0">
                          <a:effectLst/>
                          <a:latin typeface="Cambria Math" panose="02040503050406030204" pitchFamily="18" charset="0"/>
                          <a:ea typeface="Cambria Math" panose="02040503050406030204" pitchFamily="18" charset="0"/>
                        </a:rPr>
                        <a:t>2144498.32</a:t>
                      </a:r>
                    </a:p>
                  </a:txBody>
                  <a:tcPr marL="9525" marR="9525" marT="9525" marB="0" anchor="b">
                    <a:solidFill>
                      <a:schemeClr val="bg1">
                        <a:lumMod val="95000"/>
                      </a:schemeClr>
                    </a:solidFill>
                  </a:tcPr>
                </a:tc>
                <a:tc>
                  <a:txBody>
                    <a:bodyPr/>
                    <a:lstStyle/>
                    <a:p>
                      <a:pPr algn="ctr" fontAlgn="b"/>
                      <a:r>
                        <a:rPr lang="en-US" sz="1800" b="0" i="0" u="none" strike="noStrike">
                          <a:effectLst/>
                          <a:latin typeface="Cambria Math" panose="02040503050406030204" pitchFamily="18" charset="0"/>
                          <a:ea typeface="Cambria Math" panose="02040503050406030204" pitchFamily="18" charset="0"/>
                        </a:rPr>
                        <a:t>1185900.14</a:t>
                      </a:r>
                    </a:p>
                  </a:txBody>
                  <a:tcPr marL="9525" marR="9525" marT="9525" marB="0" anchor="b">
                    <a:solidFill>
                      <a:schemeClr val="bg1">
                        <a:lumMod val="95000"/>
                      </a:schemeClr>
                    </a:solidFill>
                  </a:tcPr>
                </a:tc>
                <a:tc>
                  <a:txBody>
                    <a:bodyPr/>
                    <a:lstStyle/>
                    <a:p>
                      <a:pPr algn="ctr" fontAlgn="b"/>
                      <a:r>
                        <a:rPr lang="en-US" sz="1800" b="0" i="0" u="none" strike="noStrike">
                          <a:effectLst/>
                          <a:latin typeface="Cambria Math" panose="02040503050406030204" pitchFamily="18" charset="0"/>
                          <a:ea typeface="Cambria Math" panose="02040503050406030204" pitchFamily="18" charset="0"/>
                        </a:rPr>
                        <a:t>958598.17</a:t>
                      </a:r>
                    </a:p>
                  </a:txBody>
                  <a:tcPr marL="9525" marR="9525" marT="9525" marB="0" anchor="b">
                    <a:solidFill>
                      <a:schemeClr val="bg1">
                        <a:lumMod val="95000"/>
                      </a:schemeClr>
                    </a:solidFill>
                  </a:tcPr>
                </a:tc>
                <a:tc>
                  <a:txBody>
                    <a:bodyPr/>
                    <a:lstStyle/>
                    <a:p>
                      <a:pPr algn="ctr" fontAlgn="b"/>
                      <a:r>
                        <a:rPr lang="en-US" sz="1800" b="0" i="0" u="none" strike="noStrike" dirty="0">
                          <a:effectLst/>
                          <a:latin typeface="Cambria Math" panose="02040503050406030204" pitchFamily="18" charset="0"/>
                          <a:ea typeface="Cambria Math" panose="02040503050406030204" pitchFamily="18" charset="0"/>
                        </a:rPr>
                        <a:t>180900.02</a:t>
                      </a:r>
                    </a:p>
                  </a:txBody>
                  <a:tcPr marL="9525" marR="9525" marT="9525" marB="0" anchor="b"/>
                </a:tc>
                <a:extLst>
                  <a:ext uri="{0D108BD9-81ED-4DB2-BD59-A6C34878D82A}">
                    <a16:rowId xmlns:a16="http://schemas.microsoft.com/office/drawing/2014/main" xmlns="" val="10010"/>
                  </a:ext>
                </a:extLst>
              </a:tr>
              <a:tr h="293615">
                <a:tc>
                  <a:txBody>
                    <a:bodyPr/>
                    <a:lstStyle/>
                    <a:p>
                      <a:pPr algn="ctr" fontAlgn="b"/>
                      <a:r>
                        <a:rPr lang="en-US" sz="1900" u="none" strike="noStrike" dirty="0" err="1" smtClean="0">
                          <a:effectLst/>
                          <a:latin typeface="Cambria Math" panose="02040503050406030204" pitchFamily="18" charset="0"/>
                          <a:ea typeface="Cambria Math" panose="02040503050406030204" pitchFamily="18" charset="0"/>
                        </a:rPr>
                        <a:t>Averg</a:t>
                      </a:r>
                      <a:r>
                        <a:rPr lang="en-US" sz="1900" u="none" strike="noStrike" dirty="0" smtClean="0">
                          <a:effectLst/>
                          <a:latin typeface="Cambria Math" panose="02040503050406030204" pitchFamily="18" charset="0"/>
                          <a:ea typeface="Cambria Math" panose="02040503050406030204" pitchFamily="18" charset="0"/>
                        </a:rPr>
                        <a:t>.</a:t>
                      </a:r>
                      <a:endParaRPr lang="en-US" sz="1900" b="0" i="0" u="none" strike="noStrike" dirty="0">
                        <a:effectLst/>
                        <a:latin typeface="Cambria Math" panose="02040503050406030204" pitchFamily="18" charset="0"/>
                        <a:ea typeface="Cambria Math" panose="02040503050406030204" pitchFamily="18" charset="0"/>
                      </a:endParaRPr>
                    </a:p>
                  </a:txBody>
                  <a:tcPr marL="9525" marR="9525" marT="9525" marB="0" anchor="b"/>
                </a:tc>
                <a:tc>
                  <a:txBody>
                    <a:bodyPr/>
                    <a:lstStyle/>
                    <a:p>
                      <a:pPr algn="ctr" fontAlgn="b"/>
                      <a:r>
                        <a:rPr lang="en-US" sz="1800" b="0" i="0" u="none" strike="noStrike" dirty="0">
                          <a:effectLst/>
                          <a:latin typeface="Cambria Math" panose="02040503050406030204" pitchFamily="18" charset="0"/>
                          <a:ea typeface="Cambria Math" panose="02040503050406030204" pitchFamily="18" charset="0"/>
                        </a:rPr>
                        <a:t>7.59</a:t>
                      </a:r>
                    </a:p>
                  </a:txBody>
                  <a:tcPr marL="9525" marR="9525" marT="9525" marB="0" anchor="b">
                    <a:solidFill>
                      <a:srgbClr val="FFFF00"/>
                    </a:solidFill>
                  </a:tcPr>
                </a:tc>
                <a:tc>
                  <a:txBody>
                    <a:bodyPr/>
                    <a:lstStyle/>
                    <a:p>
                      <a:pPr algn="ctr" fontAlgn="b"/>
                      <a:r>
                        <a:rPr lang="en-US" sz="1800" b="0" i="0" u="none" strike="noStrike" dirty="0">
                          <a:effectLst/>
                          <a:latin typeface="Cambria Math" panose="02040503050406030204" pitchFamily="18" charset="0"/>
                          <a:ea typeface="Cambria Math" panose="02040503050406030204" pitchFamily="18" charset="0"/>
                        </a:rPr>
                        <a:t>10.77</a:t>
                      </a:r>
                    </a:p>
                  </a:txBody>
                  <a:tcPr marL="9525" marR="9525" marT="9525" marB="0" anchor="b">
                    <a:solidFill>
                      <a:srgbClr val="FFFF00"/>
                    </a:solidFill>
                  </a:tcPr>
                </a:tc>
                <a:tc>
                  <a:txBody>
                    <a:bodyPr/>
                    <a:lstStyle/>
                    <a:p>
                      <a:pPr algn="ctr" fontAlgn="b"/>
                      <a:r>
                        <a:rPr lang="en-US" sz="1800" b="0" i="0" u="none" strike="noStrike" dirty="0">
                          <a:effectLst/>
                          <a:latin typeface="Cambria Math" panose="02040503050406030204" pitchFamily="18" charset="0"/>
                          <a:ea typeface="Cambria Math" panose="02040503050406030204" pitchFamily="18" charset="0"/>
                        </a:rPr>
                        <a:t>1494278.77</a:t>
                      </a:r>
                    </a:p>
                  </a:txBody>
                  <a:tcPr marL="9525" marR="9525" marT="9525" marB="0" anchor="b">
                    <a:solidFill>
                      <a:schemeClr val="bg1">
                        <a:lumMod val="95000"/>
                      </a:schemeClr>
                    </a:solidFill>
                  </a:tcPr>
                </a:tc>
                <a:tc>
                  <a:txBody>
                    <a:bodyPr/>
                    <a:lstStyle/>
                    <a:p>
                      <a:pPr algn="ctr" fontAlgn="b"/>
                      <a:r>
                        <a:rPr lang="en-US" sz="1800" b="0" i="0" u="none" strike="noStrike" dirty="0">
                          <a:effectLst/>
                          <a:latin typeface="Cambria Math" panose="02040503050406030204" pitchFamily="18" charset="0"/>
                          <a:ea typeface="Cambria Math" panose="02040503050406030204" pitchFamily="18" charset="0"/>
                        </a:rPr>
                        <a:t>759605.96</a:t>
                      </a:r>
                    </a:p>
                  </a:txBody>
                  <a:tcPr marL="9525" marR="9525" marT="9525" marB="0" anchor="b">
                    <a:solidFill>
                      <a:schemeClr val="bg1">
                        <a:lumMod val="95000"/>
                      </a:schemeClr>
                    </a:solidFill>
                  </a:tcPr>
                </a:tc>
                <a:tc>
                  <a:txBody>
                    <a:bodyPr/>
                    <a:lstStyle/>
                    <a:p>
                      <a:pPr algn="ctr" fontAlgn="b"/>
                      <a:r>
                        <a:rPr lang="en-US" sz="1800" b="0" i="0" u="none" strike="noStrike" dirty="0">
                          <a:effectLst/>
                          <a:latin typeface="Cambria Math" panose="02040503050406030204" pitchFamily="18" charset="0"/>
                          <a:ea typeface="Cambria Math" panose="02040503050406030204" pitchFamily="18" charset="0"/>
                        </a:rPr>
                        <a:t>734672.81</a:t>
                      </a:r>
                    </a:p>
                  </a:txBody>
                  <a:tcPr marL="9525" marR="9525" marT="9525" marB="0" anchor="b">
                    <a:solidFill>
                      <a:schemeClr val="bg1">
                        <a:lumMod val="95000"/>
                      </a:schemeClr>
                    </a:solidFill>
                  </a:tcPr>
                </a:tc>
                <a:tc>
                  <a:txBody>
                    <a:bodyPr/>
                    <a:lstStyle/>
                    <a:p>
                      <a:pPr algn="ctr" fontAlgn="b"/>
                      <a:r>
                        <a:rPr lang="en-US" sz="1800" b="0" i="0" u="none" strike="noStrike" dirty="0">
                          <a:effectLst/>
                          <a:latin typeface="Cambria Math" panose="02040503050406030204" pitchFamily="18" charset="0"/>
                          <a:ea typeface="Cambria Math" panose="02040503050406030204" pitchFamily="18" charset="0"/>
                        </a:rPr>
                        <a:t>115872.10</a:t>
                      </a:r>
                    </a:p>
                  </a:txBody>
                  <a:tcPr marL="9525" marR="9525" marT="9525" marB="0" anchor="b"/>
                </a:tc>
                <a:extLst>
                  <a:ext uri="{0D108BD9-81ED-4DB2-BD59-A6C34878D82A}">
                    <a16:rowId xmlns:a16="http://schemas.microsoft.com/office/drawing/2014/main" xmlns="" val="10011"/>
                  </a:ext>
                </a:extLst>
              </a:tr>
            </a:tbl>
          </a:graphicData>
        </a:graphic>
      </p:graphicFrame>
      <p:sp>
        <p:nvSpPr>
          <p:cNvPr id="3" name="Slide Number Placeholder 2"/>
          <p:cNvSpPr>
            <a:spLocks noGrp="1"/>
          </p:cNvSpPr>
          <p:nvPr>
            <p:ph type="sldNum" sz="quarter" idx="12"/>
          </p:nvPr>
        </p:nvSpPr>
        <p:spPr/>
        <p:txBody>
          <a:bodyPr/>
          <a:lstStyle/>
          <a:p>
            <a:fld id="{05631A48-0528-4289-BF9A-731E9281F8F4}" type="slidenum">
              <a:rPr lang="en-US" smtClean="0"/>
              <a:t>29</a:t>
            </a:fld>
            <a:endParaRPr lang="en-US"/>
          </a:p>
        </p:txBody>
      </p:sp>
    </p:spTree>
    <p:extLst>
      <p:ext uri="{BB962C8B-B14F-4D97-AF65-F5344CB8AC3E}">
        <p14:creationId xmlns:p14="http://schemas.microsoft.com/office/powerpoint/2010/main" val="911894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76750"/>
            <a:ext cx="10515600" cy="808831"/>
          </a:xfrm>
        </p:spPr>
        <p:txBody>
          <a:bodyPr>
            <a:normAutofit fontScale="90000"/>
          </a:bodyPr>
          <a:lstStyle/>
          <a:p>
            <a:r>
              <a:rPr lang="fr-BE" sz="6000" b="1" dirty="0"/>
              <a:t>Introduction (</a:t>
            </a:r>
            <a:r>
              <a:rPr lang="fr-BE" sz="6000" b="1" dirty="0" smtClean="0">
                <a:hlinkClick r:id="rId2"/>
              </a:rPr>
              <a:t>www.glo-be.be</a:t>
            </a:r>
            <a:r>
              <a:rPr lang="fr-BE" sz="6000" b="1" dirty="0" smtClean="0"/>
              <a:t>)</a:t>
            </a:r>
            <a:endParaRPr lang="en-US" sz="6000" b="1" noProof="0" dirty="0"/>
          </a:p>
        </p:txBody>
      </p:sp>
      <p:sp>
        <p:nvSpPr>
          <p:cNvPr id="3" name="Content Placeholder 2"/>
          <p:cNvSpPr>
            <a:spLocks noGrp="1"/>
          </p:cNvSpPr>
          <p:nvPr>
            <p:ph idx="1"/>
          </p:nvPr>
        </p:nvSpPr>
        <p:spPr>
          <a:xfrm>
            <a:off x="1" y="885581"/>
            <a:ext cx="12192000" cy="5757495"/>
          </a:xfrm>
        </p:spPr>
        <p:txBody>
          <a:bodyPr>
            <a:noAutofit/>
          </a:bodyPr>
          <a:lstStyle/>
          <a:p>
            <a:pPr marL="457200" lvl="1" indent="0">
              <a:buNone/>
            </a:pPr>
            <a:r>
              <a:rPr lang="fr-FR" sz="3200" i="1" dirty="0" smtClean="0"/>
              <a:t>« Les </a:t>
            </a:r>
            <a:r>
              <a:rPr lang="fr-FR" sz="3200" i="1" dirty="0"/>
              <a:t>citoyens qui payent un impôt au gouvernement attendent un retour. Ça passe ou ça casse ! Soit il y a un retour tangible (écoles, routes, hôpitaux, infrastructures et services,…) et la population est satisfaite de voir son bien-être et sa qualité de vie augmenter. Cela crée alors un effet catalyseur très positif pour les recettes fiscales et donc pour le financement du développement. Ainsi, le citoyen rechigne moins à payer ses taxes. Il est même enclin à contribuer parce qu’il constate qu’il en retire un bénéfice pour lui et sa famille. Soit il n’y a pas de retour de la part des pouvoirs publics : l’argent est détourné, la corruption règne, le budget est mal utilisé. Dans ces conditions, les citoyens ne seront plus d’accord de payer leurs impôts : les taxes sont contournées, il y a de la fraude fiscale, le travail au noir est la règle</a:t>
            </a:r>
            <a:r>
              <a:rPr lang="fr-FR" sz="3200" i="1" dirty="0" smtClean="0"/>
              <a:t>. »</a:t>
            </a:r>
            <a:endParaRPr lang="en-US" sz="3200" i="1" dirty="0"/>
          </a:p>
        </p:txBody>
      </p:sp>
    </p:spTree>
    <p:extLst>
      <p:ext uri="{BB962C8B-B14F-4D97-AF65-F5344CB8AC3E}">
        <p14:creationId xmlns:p14="http://schemas.microsoft.com/office/powerpoint/2010/main" val="20373274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b="1" dirty="0" smtClean="0">
                <a:solidFill>
                  <a:prstClr val="black"/>
                </a:solidFill>
              </a:rPr>
              <a:t>Table B1.2: Aggregates of Consumption and VAT Liability (Mil. CFA &amp; %GDP)</a:t>
            </a:r>
            <a:r>
              <a:rPr lang="en-US" sz="2500" b="1" dirty="0">
                <a:solidFill>
                  <a:prstClr val="black"/>
                </a:solidFill>
              </a:rPr>
              <a:t/>
            </a:r>
            <a:br>
              <a:rPr lang="en-US" sz="2500" b="1" dirty="0">
                <a:solidFill>
                  <a:prstClr val="black"/>
                </a:solidFill>
              </a:rPr>
            </a:br>
            <a:r>
              <a:rPr lang="en-US" sz="1500" b="1" i="1" dirty="0" smtClean="0">
                <a:solidFill>
                  <a:prstClr val="black"/>
                </a:solidFill>
              </a:rPr>
              <a:t> </a:t>
            </a:r>
            <a:endParaRPr lang="en-US" sz="2500" b="1" noProof="0"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77" y="5620628"/>
            <a:ext cx="12044468" cy="1200636"/>
          </a:xfrm>
          <a:prstGeom prst="rect">
            <a:avLst/>
          </a:prstGeom>
        </p:spPr>
      </p:pic>
      <p:sp>
        <p:nvSpPr>
          <p:cNvPr id="3" name="Slide Number Placeholder 2"/>
          <p:cNvSpPr>
            <a:spLocks noGrp="1"/>
          </p:cNvSpPr>
          <p:nvPr>
            <p:ph type="sldNum" sz="quarter" idx="12"/>
          </p:nvPr>
        </p:nvSpPr>
        <p:spPr/>
        <p:txBody>
          <a:bodyPr/>
          <a:lstStyle/>
          <a:p>
            <a:fld id="{05631A48-0528-4289-BF9A-731E9281F8F4}" type="slidenum">
              <a:rPr lang="en-US" smtClean="0"/>
              <a:t>30</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394553678"/>
              </p:ext>
            </p:extLst>
          </p:nvPr>
        </p:nvGraphicFramePr>
        <p:xfrm>
          <a:off x="471054" y="1301558"/>
          <a:ext cx="11222181" cy="3749028"/>
        </p:xfrm>
        <a:graphic>
          <a:graphicData uri="http://schemas.openxmlformats.org/drawingml/2006/table">
            <a:tbl>
              <a:tblPr firstRow="1" bandRow="1">
                <a:tableStyleId>{2D5ABB26-0587-4C30-8999-92F81FD0307C}</a:tableStyleId>
              </a:tblPr>
              <a:tblGrid>
                <a:gridCol w="1246909">
                  <a:extLst>
                    <a:ext uri="{9D8B030D-6E8A-4147-A177-3AD203B41FA5}">
                      <a16:colId xmlns:a16="http://schemas.microsoft.com/office/drawing/2014/main" xmlns="" val="20000"/>
                    </a:ext>
                  </a:extLst>
                </a:gridCol>
                <a:gridCol w="1246909">
                  <a:extLst>
                    <a:ext uri="{9D8B030D-6E8A-4147-A177-3AD203B41FA5}">
                      <a16:colId xmlns:a16="http://schemas.microsoft.com/office/drawing/2014/main" xmlns="" val="20001"/>
                    </a:ext>
                  </a:extLst>
                </a:gridCol>
                <a:gridCol w="1246909">
                  <a:extLst>
                    <a:ext uri="{9D8B030D-6E8A-4147-A177-3AD203B41FA5}">
                      <a16:colId xmlns:a16="http://schemas.microsoft.com/office/drawing/2014/main" xmlns="" val="20002"/>
                    </a:ext>
                  </a:extLst>
                </a:gridCol>
                <a:gridCol w="1246909">
                  <a:extLst>
                    <a:ext uri="{9D8B030D-6E8A-4147-A177-3AD203B41FA5}">
                      <a16:colId xmlns:a16="http://schemas.microsoft.com/office/drawing/2014/main" xmlns="" val="20003"/>
                    </a:ext>
                  </a:extLst>
                </a:gridCol>
                <a:gridCol w="1246909">
                  <a:extLst>
                    <a:ext uri="{9D8B030D-6E8A-4147-A177-3AD203B41FA5}">
                      <a16:colId xmlns:a16="http://schemas.microsoft.com/office/drawing/2014/main" xmlns="" val="20004"/>
                    </a:ext>
                  </a:extLst>
                </a:gridCol>
                <a:gridCol w="1246909">
                  <a:extLst>
                    <a:ext uri="{9D8B030D-6E8A-4147-A177-3AD203B41FA5}">
                      <a16:colId xmlns:a16="http://schemas.microsoft.com/office/drawing/2014/main" xmlns="" val="20005"/>
                    </a:ext>
                  </a:extLst>
                </a:gridCol>
                <a:gridCol w="1246909">
                  <a:extLst>
                    <a:ext uri="{9D8B030D-6E8A-4147-A177-3AD203B41FA5}">
                      <a16:colId xmlns:a16="http://schemas.microsoft.com/office/drawing/2014/main" xmlns="" val="20006"/>
                    </a:ext>
                  </a:extLst>
                </a:gridCol>
                <a:gridCol w="1246909">
                  <a:extLst>
                    <a:ext uri="{9D8B030D-6E8A-4147-A177-3AD203B41FA5}">
                      <a16:colId xmlns:a16="http://schemas.microsoft.com/office/drawing/2014/main" xmlns="" val="20007"/>
                    </a:ext>
                  </a:extLst>
                </a:gridCol>
                <a:gridCol w="1246909">
                  <a:extLst>
                    <a:ext uri="{9D8B030D-6E8A-4147-A177-3AD203B41FA5}">
                      <a16:colId xmlns:a16="http://schemas.microsoft.com/office/drawing/2014/main" xmlns="" val="20008"/>
                    </a:ext>
                  </a:extLst>
                </a:gridCol>
              </a:tblGrid>
              <a:tr h="357538">
                <a:tc>
                  <a:txBody>
                    <a:bodyPr/>
                    <a:lstStyle/>
                    <a:p>
                      <a:pPr algn="ctr"/>
                      <a:r>
                        <a:rPr lang="en-US" sz="1300" dirty="0" smtClean="0">
                          <a:latin typeface="Cambria Math" panose="02040503050406030204" pitchFamily="18" charset="0"/>
                          <a:ea typeface="Cambria Math" panose="02040503050406030204" pitchFamily="18" charset="0"/>
                        </a:rPr>
                        <a:t>Decile</a:t>
                      </a:r>
                      <a:endParaRPr lang="en-US" sz="1300" b="1" dirty="0">
                        <a:latin typeface="Cambria Math" panose="02040503050406030204" pitchFamily="18" charset="0"/>
                        <a:ea typeface="Cambria Math" panose="02040503050406030204" pitchFamily="18" charset="0"/>
                      </a:endParaRPr>
                    </a:p>
                  </a:txBody>
                  <a:tcPr>
                    <a:lnT w="12700" cap="flat" cmpd="sng" algn="ctr">
                      <a:solidFill>
                        <a:schemeClr val="tx1"/>
                      </a:solidFill>
                      <a:prstDash val="solid"/>
                      <a:round/>
                      <a:headEnd type="none" w="med" len="med"/>
                      <a:tailEnd type="none" w="med" len="med"/>
                    </a:lnT>
                  </a:tcPr>
                </a:tc>
                <a:tc>
                  <a:txBody>
                    <a:bodyPr/>
                    <a:lstStyle/>
                    <a:p>
                      <a:pPr algn="ctr" fontAlgn="b"/>
                      <a:r>
                        <a:rPr lang="en-US" sz="1300" u="none" strike="noStrike" dirty="0" smtClean="0">
                          <a:effectLst/>
                          <a:latin typeface="Cambria Math" panose="02040503050406030204" pitchFamily="18" charset="0"/>
                          <a:ea typeface="Cambria Math" panose="02040503050406030204" pitchFamily="18" charset="0"/>
                        </a:rPr>
                        <a:t>Consumption, Total</a:t>
                      </a:r>
                      <a:r>
                        <a:rPr lang="en-US" sz="1300" u="none" strike="noStrike" baseline="0" dirty="0" smtClean="0">
                          <a:effectLst/>
                          <a:latin typeface="Cambria Math" panose="02040503050406030204" pitchFamily="18" charset="0"/>
                          <a:ea typeface="Cambria Math" panose="02040503050406030204" pitchFamily="18" charset="0"/>
                        </a:rPr>
                        <a:t> (CFA)</a:t>
                      </a:r>
                      <a:endParaRPr lang="en-US" sz="1300" b="1" i="0" u="none" strike="noStrike" dirty="0">
                        <a:effectLst/>
                        <a:latin typeface="Cambria Math" panose="02040503050406030204" pitchFamily="18" charset="0"/>
                        <a:ea typeface="Cambria Math"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dirty="0" smtClean="0">
                          <a:effectLst/>
                          <a:latin typeface="Cambria Math" panose="02040503050406030204" pitchFamily="18" charset="0"/>
                          <a:ea typeface="Cambria Math" panose="02040503050406030204" pitchFamily="18" charset="0"/>
                        </a:rPr>
                        <a:t>Consumption, Taxable (CFA)</a:t>
                      </a:r>
                      <a:endParaRPr lang="en-US" sz="1300" b="1" i="0" u="none" strike="noStrike" dirty="0">
                        <a:effectLst/>
                        <a:latin typeface="Cambria Math" panose="02040503050406030204" pitchFamily="18" charset="0"/>
                        <a:ea typeface="Cambria Math"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dirty="0" smtClean="0">
                          <a:effectLst/>
                          <a:latin typeface="Cambria Math" panose="02040503050406030204" pitchFamily="18" charset="0"/>
                          <a:ea typeface="Cambria Math" panose="02040503050406030204" pitchFamily="18" charset="0"/>
                        </a:rPr>
                        <a:t>Consumption, Exempt (CFA)</a:t>
                      </a:r>
                      <a:endParaRPr lang="en-US" sz="1300" b="1" i="0" u="none" strike="noStrike" dirty="0">
                        <a:effectLst/>
                        <a:latin typeface="Cambria Math" panose="02040503050406030204" pitchFamily="18" charset="0"/>
                        <a:ea typeface="Cambria Math"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dirty="0" smtClean="0">
                          <a:effectLst/>
                          <a:latin typeface="Cambria Math" panose="02040503050406030204" pitchFamily="18" charset="0"/>
                          <a:ea typeface="Cambria Math" panose="02040503050406030204" pitchFamily="18" charset="0"/>
                        </a:rPr>
                        <a:t>VAT Liability </a:t>
                      </a:r>
                    </a:p>
                    <a:p>
                      <a:pPr algn="ctr" fontAlgn="b"/>
                      <a:r>
                        <a:rPr lang="en-US" sz="1300" u="none" strike="noStrike" dirty="0" smtClean="0">
                          <a:effectLst/>
                          <a:latin typeface="Cambria Math" panose="02040503050406030204" pitchFamily="18" charset="0"/>
                          <a:ea typeface="Cambria Math" panose="02040503050406030204" pitchFamily="18" charset="0"/>
                        </a:rPr>
                        <a:t>(CFA)</a:t>
                      </a:r>
                      <a:endParaRPr lang="en-US" sz="1300" b="1" i="0" u="none" strike="noStrike" dirty="0">
                        <a:effectLst/>
                        <a:latin typeface="Cambria Math" panose="02040503050406030204" pitchFamily="18" charset="0"/>
                        <a:ea typeface="Cambria Math"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300" u="none" strike="noStrike" dirty="0" smtClean="0">
                          <a:effectLst/>
                          <a:latin typeface="Cambria Math" panose="02040503050406030204" pitchFamily="18" charset="0"/>
                          <a:ea typeface="Cambria Math" panose="02040503050406030204" pitchFamily="18" charset="0"/>
                        </a:rPr>
                        <a:t>Consumption, Total</a:t>
                      </a:r>
                      <a:r>
                        <a:rPr lang="en-US" sz="1300" u="none" strike="noStrike" baseline="0" dirty="0" smtClean="0">
                          <a:effectLst/>
                          <a:latin typeface="Cambria Math" panose="02040503050406030204" pitchFamily="18" charset="0"/>
                          <a:ea typeface="Cambria Math" panose="02040503050406030204" pitchFamily="18" charset="0"/>
                        </a:rPr>
                        <a:t> (%GDP)</a:t>
                      </a:r>
                      <a:endParaRPr lang="en-US" sz="1300" b="1" i="0" u="none" strike="noStrike" dirty="0">
                        <a:effectLst/>
                        <a:latin typeface="Cambria Math" panose="02040503050406030204" pitchFamily="18" charset="0"/>
                        <a:ea typeface="Cambria Math"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dirty="0" smtClean="0">
                          <a:effectLst/>
                          <a:latin typeface="Cambria Math" panose="02040503050406030204" pitchFamily="18" charset="0"/>
                          <a:ea typeface="Cambria Math" panose="02040503050406030204" pitchFamily="18" charset="0"/>
                        </a:rPr>
                        <a:t>Consumption, Taxable (%GDP)</a:t>
                      </a:r>
                      <a:endParaRPr lang="en-US" sz="1300" b="1" i="0" u="none" strike="noStrike" dirty="0">
                        <a:effectLst/>
                        <a:latin typeface="Cambria Math" panose="02040503050406030204" pitchFamily="18" charset="0"/>
                        <a:ea typeface="Cambria Math"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dirty="0" smtClean="0">
                          <a:effectLst/>
                          <a:latin typeface="Cambria Math" panose="02040503050406030204" pitchFamily="18" charset="0"/>
                          <a:ea typeface="Cambria Math" panose="02040503050406030204" pitchFamily="18" charset="0"/>
                        </a:rPr>
                        <a:t>Consumption, Exempt (%GDP)</a:t>
                      </a:r>
                      <a:endParaRPr lang="en-US" sz="1300" b="1" i="0" u="none" strike="noStrike" dirty="0">
                        <a:effectLst/>
                        <a:latin typeface="Cambria Math" panose="02040503050406030204" pitchFamily="18" charset="0"/>
                        <a:ea typeface="Cambria Math"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dirty="0" smtClean="0">
                          <a:effectLst/>
                          <a:latin typeface="Cambria Math" panose="02040503050406030204" pitchFamily="18" charset="0"/>
                          <a:ea typeface="Cambria Math" panose="02040503050406030204" pitchFamily="18" charset="0"/>
                        </a:rPr>
                        <a:t>VAT Liability </a:t>
                      </a:r>
                    </a:p>
                    <a:p>
                      <a:pPr algn="ctr" fontAlgn="b"/>
                      <a:r>
                        <a:rPr lang="en-US" sz="1300" u="none" strike="noStrike" dirty="0" smtClean="0">
                          <a:effectLst/>
                          <a:latin typeface="Cambria Math" panose="02040503050406030204" pitchFamily="18" charset="0"/>
                          <a:ea typeface="Cambria Math" panose="02040503050406030204" pitchFamily="18" charset="0"/>
                        </a:rPr>
                        <a:t>(%GDP)</a:t>
                      </a:r>
                      <a:endParaRPr lang="en-US" sz="1300" b="1" i="0" u="none" strike="noStrike" dirty="0">
                        <a:effectLst/>
                        <a:latin typeface="Cambria Math" panose="02040503050406030204" pitchFamily="18" charset="0"/>
                        <a:ea typeface="Cambria Math"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0"/>
                  </a:ext>
                </a:extLst>
              </a:tr>
              <a:tr h="303933">
                <a:tc>
                  <a:txBody>
                    <a:bodyPr/>
                    <a:lstStyle/>
                    <a:p>
                      <a:pPr algn="ctr" fontAlgn="b"/>
                      <a:r>
                        <a:rPr lang="en-US" sz="1400" u="none" strike="noStrike" kern="1200" dirty="0">
                          <a:effectLst/>
                          <a:latin typeface="Cambria Math" panose="02040503050406030204" pitchFamily="18" charset="0"/>
                          <a:ea typeface="Cambria Math" panose="02040503050406030204" pitchFamily="18" charset="0"/>
                        </a:rPr>
                        <a:t>1</a:t>
                      </a:r>
                      <a:endParaRPr lang="en-US" sz="1400" u="none" strike="noStrike" kern="1200" dirty="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tc>
                <a:tc>
                  <a:txBody>
                    <a:bodyPr/>
                    <a:lstStyle/>
                    <a:p>
                      <a:pPr algn="ctr" fontAlgn="b"/>
                      <a:r>
                        <a:rPr lang="en-US" sz="1400" u="none" strike="noStrike" dirty="0">
                          <a:effectLst/>
                          <a:latin typeface="Cambria Math" panose="02040503050406030204" pitchFamily="18" charset="0"/>
                          <a:ea typeface="Cambria Math" panose="02040503050406030204" pitchFamily="18" charset="0"/>
                        </a:rPr>
                        <a:t>245017.10</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106439.64</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138577.46</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16236.56</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tc>
                <a:tc>
                  <a:txBody>
                    <a:bodyPr/>
                    <a:lstStyle/>
                    <a:p>
                      <a:pPr algn="ctr" fontAlgn="b"/>
                      <a:r>
                        <a:rPr lang="en-US" sz="1400" u="none" strike="noStrike">
                          <a:effectLst/>
                          <a:latin typeface="Cambria Math" panose="02040503050406030204" pitchFamily="18" charset="0"/>
                          <a:ea typeface="Cambria Math" panose="02040503050406030204" pitchFamily="18" charset="0"/>
                        </a:rPr>
                        <a:t>6.10</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2.65</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3.45</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0.40</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tc>
                <a:extLst>
                  <a:ext uri="{0D108BD9-81ED-4DB2-BD59-A6C34878D82A}">
                    <a16:rowId xmlns:a16="http://schemas.microsoft.com/office/drawing/2014/main" xmlns="" val="10001"/>
                  </a:ext>
                </a:extLst>
              </a:tr>
              <a:tr h="303933">
                <a:tc>
                  <a:txBody>
                    <a:bodyPr/>
                    <a:lstStyle/>
                    <a:p>
                      <a:pPr algn="ctr" fontAlgn="b"/>
                      <a:r>
                        <a:rPr lang="en-US" sz="1400" u="none" strike="noStrike" kern="1200">
                          <a:effectLst/>
                          <a:latin typeface="Cambria Math" panose="02040503050406030204" pitchFamily="18" charset="0"/>
                          <a:ea typeface="Cambria Math" panose="02040503050406030204" pitchFamily="18" charset="0"/>
                        </a:rPr>
                        <a:t>2</a:t>
                      </a:r>
                      <a:endParaRPr lang="en-US" sz="1400" u="none" strike="noStrike" kern="120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tc>
                <a:tc>
                  <a:txBody>
                    <a:bodyPr/>
                    <a:lstStyle/>
                    <a:p>
                      <a:pPr algn="ctr" fontAlgn="b"/>
                      <a:r>
                        <a:rPr lang="en-US" sz="1400" u="none" strike="noStrike" dirty="0">
                          <a:effectLst/>
                          <a:latin typeface="Cambria Math" panose="02040503050406030204" pitchFamily="18" charset="0"/>
                          <a:ea typeface="Cambria Math" panose="02040503050406030204" pitchFamily="18" charset="0"/>
                        </a:rPr>
                        <a:t>259613.13</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123819.96</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135793.16</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18887.79</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tc>
                <a:tc>
                  <a:txBody>
                    <a:bodyPr/>
                    <a:lstStyle/>
                    <a:p>
                      <a:pPr algn="ctr" fontAlgn="b"/>
                      <a:r>
                        <a:rPr lang="en-US" sz="1400" u="none" strike="noStrike">
                          <a:effectLst/>
                          <a:latin typeface="Cambria Math" panose="02040503050406030204" pitchFamily="18" charset="0"/>
                          <a:ea typeface="Cambria Math" panose="02040503050406030204" pitchFamily="18" charset="0"/>
                        </a:rPr>
                        <a:t>6.46</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3.08</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3.38</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0.47</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tc>
                <a:extLst>
                  <a:ext uri="{0D108BD9-81ED-4DB2-BD59-A6C34878D82A}">
                    <a16:rowId xmlns:a16="http://schemas.microsoft.com/office/drawing/2014/main" xmlns="" val="10002"/>
                  </a:ext>
                </a:extLst>
              </a:tr>
              <a:tr h="303933">
                <a:tc>
                  <a:txBody>
                    <a:bodyPr/>
                    <a:lstStyle/>
                    <a:p>
                      <a:pPr algn="ctr" fontAlgn="b"/>
                      <a:r>
                        <a:rPr lang="en-US" sz="1400" u="none" strike="noStrike" kern="1200" dirty="0">
                          <a:effectLst/>
                          <a:latin typeface="Cambria Math" panose="02040503050406030204" pitchFamily="18" charset="0"/>
                          <a:ea typeface="Cambria Math" panose="02040503050406030204" pitchFamily="18" charset="0"/>
                        </a:rPr>
                        <a:t>3</a:t>
                      </a:r>
                      <a:endParaRPr lang="en-US" sz="1400" u="none" strike="noStrike" kern="1200" dirty="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tc>
                <a:tc>
                  <a:txBody>
                    <a:bodyPr/>
                    <a:lstStyle/>
                    <a:p>
                      <a:pPr algn="ctr" fontAlgn="b"/>
                      <a:r>
                        <a:rPr lang="en-US" sz="1400" u="none" strike="noStrike" dirty="0">
                          <a:effectLst/>
                          <a:latin typeface="Cambria Math" panose="02040503050406030204" pitchFamily="18" charset="0"/>
                          <a:ea typeface="Cambria Math" panose="02040503050406030204" pitchFamily="18" charset="0"/>
                        </a:rPr>
                        <a:t>286439.32</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dirty="0">
                          <a:effectLst/>
                          <a:latin typeface="Cambria Math" panose="02040503050406030204" pitchFamily="18" charset="0"/>
                          <a:ea typeface="Cambria Math" panose="02040503050406030204" pitchFamily="18" charset="0"/>
                        </a:rPr>
                        <a:t>138885.68</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147553.64</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21185.95</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tc>
                <a:tc>
                  <a:txBody>
                    <a:bodyPr/>
                    <a:lstStyle/>
                    <a:p>
                      <a:pPr algn="ctr" fontAlgn="b"/>
                      <a:r>
                        <a:rPr lang="en-US" sz="1400" u="none" strike="noStrike">
                          <a:effectLst/>
                          <a:latin typeface="Cambria Math" panose="02040503050406030204" pitchFamily="18" charset="0"/>
                          <a:ea typeface="Cambria Math" panose="02040503050406030204" pitchFamily="18" charset="0"/>
                        </a:rPr>
                        <a:t>7.13</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3.46</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3.67</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0.53</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tc>
                <a:extLst>
                  <a:ext uri="{0D108BD9-81ED-4DB2-BD59-A6C34878D82A}">
                    <a16:rowId xmlns:a16="http://schemas.microsoft.com/office/drawing/2014/main" xmlns="" val="10003"/>
                  </a:ext>
                </a:extLst>
              </a:tr>
              <a:tr h="303933">
                <a:tc>
                  <a:txBody>
                    <a:bodyPr/>
                    <a:lstStyle/>
                    <a:p>
                      <a:pPr algn="ctr" fontAlgn="b"/>
                      <a:r>
                        <a:rPr lang="en-US" sz="1400" u="none" strike="noStrike" kern="1200">
                          <a:effectLst/>
                          <a:latin typeface="Cambria Math" panose="02040503050406030204" pitchFamily="18" charset="0"/>
                          <a:ea typeface="Cambria Math" panose="02040503050406030204" pitchFamily="18" charset="0"/>
                        </a:rPr>
                        <a:t>4</a:t>
                      </a:r>
                      <a:endParaRPr lang="en-US" sz="1400" u="none" strike="noStrike" kern="120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tc>
                <a:tc>
                  <a:txBody>
                    <a:bodyPr/>
                    <a:lstStyle/>
                    <a:p>
                      <a:pPr algn="ctr" fontAlgn="b"/>
                      <a:r>
                        <a:rPr lang="en-US" sz="1400" u="none" strike="noStrike" dirty="0">
                          <a:effectLst/>
                          <a:latin typeface="Cambria Math" panose="02040503050406030204" pitchFamily="18" charset="0"/>
                          <a:ea typeface="Cambria Math" panose="02040503050406030204" pitchFamily="18" charset="0"/>
                        </a:rPr>
                        <a:t>316569.21</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dirty="0">
                          <a:effectLst/>
                          <a:latin typeface="Cambria Math" panose="02040503050406030204" pitchFamily="18" charset="0"/>
                          <a:ea typeface="Cambria Math" panose="02040503050406030204" pitchFamily="18" charset="0"/>
                        </a:rPr>
                        <a:t>156670.14</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159899.07</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23898.83</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tc>
                <a:tc>
                  <a:txBody>
                    <a:bodyPr/>
                    <a:lstStyle/>
                    <a:p>
                      <a:pPr algn="ctr" fontAlgn="b"/>
                      <a:r>
                        <a:rPr lang="en-US" sz="1400" u="none" strike="noStrike">
                          <a:effectLst/>
                          <a:latin typeface="Cambria Math" panose="02040503050406030204" pitchFamily="18" charset="0"/>
                          <a:ea typeface="Cambria Math" panose="02040503050406030204" pitchFamily="18" charset="0"/>
                        </a:rPr>
                        <a:t>7.88</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3.90</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3.98</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0.59</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tc>
                <a:extLst>
                  <a:ext uri="{0D108BD9-81ED-4DB2-BD59-A6C34878D82A}">
                    <a16:rowId xmlns:a16="http://schemas.microsoft.com/office/drawing/2014/main" xmlns="" val="10004"/>
                  </a:ext>
                </a:extLst>
              </a:tr>
              <a:tr h="303933">
                <a:tc>
                  <a:txBody>
                    <a:bodyPr/>
                    <a:lstStyle/>
                    <a:p>
                      <a:pPr algn="ctr" fontAlgn="b"/>
                      <a:r>
                        <a:rPr lang="en-US" sz="1400" u="none" strike="noStrike" kern="1200">
                          <a:effectLst/>
                          <a:latin typeface="Cambria Math" panose="02040503050406030204" pitchFamily="18" charset="0"/>
                          <a:ea typeface="Cambria Math" panose="02040503050406030204" pitchFamily="18" charset="0"/>
                        </a:rPr>
                        <a:t>5</a:t>
                      </a:r>
                      <a:endParaRPr lang="en-US" sz="1400" u="none" strike="noStrike" kern="120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tc>
                <a:tc>
                  <a:txBody>
                    <a:bodyPr/>
                    <a:lstStyle/>
                    <a:p>
                      <a:pPr algn="ctr" fontAlgn="b"/>
                      <a:r>
                        <a:rPr lang="en-US" sz="1400" u="none" strike="noStrike">
                          <a:effectLst/>
                          <a:latin typeface="Cambria Math" panose="02040503050406030204" pitchFamily="18" charset="0"/>
                          <a:ea typeface="Cambria Math" panose="02040503050406030204" pitchFamily="18" charset="0"/>
                        </a:rPr>
                        <a:t>344108.63</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dirty="0">
                          <a:effectLst/>
                          <a:latin typeface="Cambria Math" panose="02040503050406030204" pitchFamily="18" charset="0"/>
                          <a:ea typeface="Cambria Math" panose="02040503050406030204" pitchFamily="18" charset="0"/>
                        </a:rPr>
                        <a:t>173537.91</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170570.71</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26471.89</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tc>
                <a:tc>
                  <a:txBody>
                    <a:bodyPr/>
                    <a:lstStyle/>
                    <a:p>
                      <a:pPr algn="ctr" fontAlgn="b"/>
                      <a:r>
                        <a:rPr lang="en-US" sz="1400" u="none" strike="noStrike">
                          <a:effectLst/>
                          <a:latin typeface="Cambria Math" panose="02040503050406030204" pitchFamily="18" charset="0"/>
                          <a:ea typeface="Cambria Math" panose="02040503050406030204" pitchFamily="18" charset="0"/>
                        </a:rPr>
                        <a:t>8.57</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4.32</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4.25</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0.66</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tc>
                <a:extLst>
                  <a:ext uri="{0D108BD9-81ED-4DB2-BD59-A6C34878D82A}">
                    <a16:rowId xmlns:a16="http://schemas.microsoft.com/office/drawing/2014/main" xmlns="" val="10005"/>
                  </a:ext>
                </a:extLst>
              </a:tr>
              <a:tr h="303933">
                <a:tc>
                  <a:txBody>
                    <a:bodyPr/>
                    <a:lstStyle/>
                    <a:p>
                      <a:pPr algn="ctr" fontAlgn="b"/>
                      <a:r>
                        <a:rPr lang="en-US" sz="1400" u="none" strike="noStrike" kern="1200" dirty="0">
                          <a:effectLst/>
                          <a:latin typeface="Cambria Math" panose="02040503050406030204" pitchFamily="18" charset="0"/>
                          <a:ea typeface="Cambria Math" panose="02040503050406030204" pitchFamily="18" charset="0"/>
                        </a:rPr>
                        <a:t>6</a:t>
                      </a:r>
                      <a:endParaRPr lang="en-US" sz="1400" u="none" strike="noStrike" kern="1200" dirty="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tc>
                <a:tc>
                  <a:txBody>
                    <a:bodyPr/>
                    <a:lstStyle/>
                    <a:p>
                      <a:pPr algn="ctr" fontAlgn="b"/>
                      <a:r>
                        <a:rPr lang="en-US" sz="1400" u="none" strike="noStrike">
                          <a:effectLst/>
                          <a:latin typeface="Cambria Math" panose="02040503050406030204" pitchFamily="18" charset="0"/>
                          <a:ea typeface="Cambria Math" panose="02040503050406030204" pitchFamily="18" charset="0"/>
                        </a:rPr>
                        <a:t>360293.11</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dirty="0">
                          <a:effectLst/>
                          <a:latin typeface="Cambria Math" panose="02040503050406030204" pitchFamily="18" charset="0"/>
                          <a:ea typeface="Cambria Math" panose="02040503050406030204" pitchFamily="18" charset="0"/>
                        </a:rPr>
                        <a:t>182857.19</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dirty="0">
                          <a:effectLst/>
                          <a:latin typeface="Cambria Math" panose="02040503050406030204" pitchFamily="18" charset="0"/>
                          <a:ea typeface="Cambria Math" panose="02040503050406030204" pitchFamily="18" charset="0"/>
                        </a:rPr>
                        <a:t>177435.92</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27893.47</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tc>
                <a:tc>
                  <a:txBody>
                    <a:bodyPr/>
                    <a:lstStyle/>
                    <a:p>
                      <a:pPr algn="ctr" fontAlgn="b"/>
                      <a:r>
                        <a:rPr lang="en-US" sz="1400" u="none" strike="noStrike">
                          <a:effectLst/>
                          <a:latin typeface="Cambria Math" panose="02040503050406030204" pitchFamily="18" charset="0"/>
                          <a:ea typeface="Cambria Math" panose="02040503050406030204" pitchFamily="18" charset="0"/>
                        </a:rPr>
                        <a:t>8.97</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4.55</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4.42</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0.69</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tc>
                <a:extLst>
                  <a:ext uri="{0D108BD9-81ED-4DB2-BD59-A6C34878D82A}">
                    <a16:rowId xmlns:a16="http://schemas.microsoft.com/office/drawing/2014/main" xmlns="" val="10006"/>
                  </a:ext>
                </a:extLst>
              </a:tr>
              <a:tr h="303933">
                <a:tc>
                  <a:txBody>
                    <a:bodyPr/>
                    <a:lstStyle/>
                    <a:p>
                      <a:pPr algn="ctr" fontAlgn="b"/>
                      <a:r>
                        <a:rPr lang="en-US" sz="1400" u="none" strike="noStrike" kern="1200">
                          <a:effectLst/>
                          <a:latin typeface="Cambria Math" panose="02040503050406030204" pitchFamily="18" charset="0"/>
                          <a:ea typeface="Cambria Math" panose="02040503050406030204" pitchFamily="18" charset="0"/>
                        </a:rPr>
                        <a:t>7</a:t>
                      </a:r>
                      <a:endParaRPr lang="en-US" sz="1400" u="none" strike="noStrike" kern="120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tc>
                <a:tc>
                  <a:txBody>
                    <a:bodyPr/>
                    <a:lstStyle/>
                    <a:p>
                      <a:pPr algn="ctr" fontAlgn="b"/>
                      <a:r>
                        <a:rPr lang="en-US" sz="1400" u="none" strike="noStrike">
                          <a:effectLst/>
                          <a:latin typeface="Cambria Math" panose="02040503050406030204" pitchFamily="18" charset="0"/>
                          <a:ea typeface="Cambria Math" panose="02040503050406030204" pitchFamily="18" charset="0"/>
                        </a:rPr>
                        <a:t>379469.92</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dirty="0">
                          <a:effectLst/>
                          <a:latin typeface="Cambria Math" panose="02040503050406030204" pitchFamily="18" charset="0"/>
                          <a:ea typeface="Cambria Math" panose="02040503050406030204" pitchFamily="18" charset="0"/>
                        </a:rPr>
                        <a:t>189867.73</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dirty="0">
                          <a:effectLst/>
                          <a:latin typeface="Cambria Math" panose="02040503050406030204" pitchFamily="18" charset="0"/>
                          <a:ea typeface="Cambria Math" panose="02040503050406030204" pitchFamily="18" charset="0"/>
                        </a:rPr>
                        <a:t>189602.19</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28962.87</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tc>
                <a:tc>
                  <a:txBody>
                    <a:bodyPr/>
                    <a:lstStyle/>
                    <a:p>
                      <a:pPr algn="ctr" fontAlgn="b"/>
                      <a:r>
                        <a:rPr lang="en-US" sz="1400" u="none" strike="noStrike">
                          <a:effectLst/>
                          <a:latin typeface="Cambria Math" panose="02040503050406030204" pitchFamily="18" charset="0"/>
                          <a:ea typeface="Cambria Math" panose="02040503050406030204" pitchFamily="18" charset="0"/>
                        </a:rPr>
                        <a:t>9.45</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4.73</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4.72</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0.72</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tc>
                <a:extLst>
                  <a:ext uri="{0D108BD9-81ED-4DB2-BD59-A6C34878D82A}">
                    <a16:rowId xmlns:a16="http://schemas.microsoft.com/office/drawing/2014/main" xmlns="" val="10007"/>
                  </a:ext>
                </a:extLst>
              </a:tr>
              <a:tr h="303933">
                <a:tc>
                  <a:txBody>
                    <a:bodyPr/>
                    <a:lstStyle/>
                    <a:p>
                      <a:pPr algn="ctr" fontAlgn="b"/>
                      <a:r>
                        <a:rPr lang="en-US" sz="1400" u="none" strike="noStrike" kern="1200">
                          <a:effectLst/>
                          <a:latin typeface="Cambria Math" panose="02040503050406030204" pitchFamily="18" charset="0"/>
                          <a:ea typeface="Cambria Math" panose="02040503050406030204" pitchFamily="18" charset="0"/>
                        </a:rPr>
                        <a:t>8</a:t>
                      </a:r>
                      <a:endParaRPr lang="en-US" sz="1400" u="none" strike="noStrike" kern="120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tc>
                <a:tc>
                  <a:txBody>
                    <a:bodyPr/>
                    <a:lstStyle/>
                    <a:p>
                      <a:pPr algn="ctr" fontAlgn="b"/>
                      <a:r>
                        <a:rPr lang="en-US" sz="1400" u="none" strike="noStrike">
                          <a:effectLst/>
                          <a:latin typeface="Cambria Math" panose="02040503050406030204" pitchFamily="18" charset="0"/>
                          <a:ea typeface="Cambria Math" panose="02040503050406030204" pitchFamily="18" charset="0"/>
                        </a:rPr>
                        <a:t>409504.49</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dirty="0">
                          <a:effectLst/>
                          <a:latin typeface="Cambria Math" panose="02040503050406030204" pitchFamily="18" charset="0"/>
                          <a:ea typeface="Cambria Math" panose="02040503050406030204" pitchFamily="18" charset="0"/>
                        </a:rPr>
                        <a:t>209513.30</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dirty="0">
                          <a:effectLst/>
                          <a:latin typeface="Cambria Math" panose="02040503050406030204" pitchFamily="18" charset="0"/>
                          <a:ea typeface="Cambria Math" panose="02040503050406030204" pitchFamily="18" charset="0"/>
                        </a:rPr>
                        <a:t>199991.19</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dirty="0">
                          <a:effectLst/>
                          <a:latin typeface="Cambria Math" panose="02040503050406030204" pitchFamily="18" charset="0"/>
                          <a:ea typeface="Cambria Math" panose="02040503050406030204" pitchFamily="18" charset="0"/>
                        </a:rPr>
                        <a:t>31959.66</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tc>
                <a:tc>
                  <a:txBody>
                    <a:bodyPr/>
                    <a:lstStyle/>
                    <a:p>
                      <a:pPr algn="ctr" fontAlgn="b"/>
                      <a:r>
                        <a:rPr lang="en-US" sz="1400" u="none" strike="noStrike">
                          <a:effectLst/>
                          <a:latin typeface="Cambria Math" panose="02040503050406030204" pitchFamily="18" charset="0"/>
                          <a:ea typeface="Cambria Math" panose="02040503050406030204" pitchFamily="18" charset="0"/>
                        </a:rPr>
                        <a:t>10.19</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5.21</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4.98</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0.80</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tc>
                <a:extLst>
                  <a:ext uri="{0D108BD9-81ED-4DB2-BD59-A6C34878D82A}">
                    <a16:rowId xmlns:a16="http://schemas.microsoft.com/office/drawing/2014/main" xmlns="" val="10008"/>
                  </a:ext>
                </a:extLst>
              </a:tr>
              <a:tr h="303933">
                <a:tc>
                  <a:txBody>
                    <a:bodyPr/>
                    <a:lstStyle/>
                    <a:p>
                      <a:pPr algn="ctr" fontAlgn="b"/>
                      <a:r>
                        <a:rPr lang="en-US" sz="1400" u="none" strike="noStrike" kern="1200">
                          <a:effectLst/>
                          <a:latin typeface="Cambria Math" panose="02040503050406030204" pitchFamily="18" charset="0"/>
                          <a:ea typeface="Cambria Math" panose="02040503050406030204" pitchFamily="18" charset="0"/>
                        </a:rPr>
                        <a:t>9</a:t>
                      </a:r>
                      <a:endParaRPr lang="en-US" sz="1400" u="none" strike="noStrike" kern="120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tc>
                <a:tc>
                  <a:txBody>
                    <a:bodyPr/>
                    <a:lstStyle/>
                    <a:p>
                      <a:pPr algn="ctr" fontAlgn="b"/>
                      <a:r>
                        <a:rPr lang="en-US" sz="1400" u="none" strike="noStrike">
                          <a:effectLst/>
                          <a:latin typeface="Cambria Math" panose="02040503050406030204" pitchFamily="18" charset="0"/>
                          <a:ea typeface="Cambria Math" panose="02040503050406030204" pitchFamily="18" charset="0"/>
                        </a:rPr>
                        <a:t>491780.43</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dirty="0">
                          <a:effectLst/>
                          <a:latin typeface="Cambria Math" panose="02040503050406030204" pitchFamily="18" charset="0"/>
                          <a:ea typeface="Cambria Math" panose="02040503050406030204" pitchFamily="18" charset="0"/>
                        </a:rPr>
                        <a:t>265618.08</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226162.35</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dirty="0">
                          <a:effectLst/>
                          <a:latin typeface="Cambria Math" panose="02040503050406030204" pitchFamily="18" charset="0"/>
                          <a:ea typeface="Cambria Math" panose="02040503050406030204" pitchFamily="18" charset="0"/>
                        </a:rPr>
                        <a:t>40518.01</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tc>
                <a:tc>
                  <a:txBody>
                    <a:bodyPr/>
                    <a:lstStyle/>
                    <a:p>
                      <a:pPr algn="ctr" fontAlgn="b"/>
                      <a:r>
                        <a:rPr lang="en-US" sz="1400" u="none" strike="noStrike">
                          <a:effectLst/>
                          <a:latin typeface="Cambria Math" panose="02040503050406030204" pitchFamily="18" charset="0"/>
                          <a:ea typeface="Cambria Math" panose="02040503050406030204" pitchFamily="18" charset="0"/>
                        </a:rPr>
                        <a:t>12.24</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6.61</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5.63</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1.01</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tc>
                <a:extLst>
                  <a:ext uri="{0D108BD9-81ED-4DB2-BD59-A6C34878D82A}">
                    <a16:rowId xmlns:a16="http://schemas.microsoft.com/office/drawing/2014/main" xmlns="" val="10009"/>
                  </a:ext>
                </a:extLst>
              </a:tr>
              <a:tr h="303933">
                <a:tc>
                  <a:txBody>
                    <a:bodyPr/>
                    <a:lstStyle/>
                    <a:p>
                      <a:pPr algn="ctr" fontAlgn="b"/>
                      <a:r>
                        <a:rPr lang="en-US" sz="1400" u="none" strike="noStrike" kern="1200">
                          <a:effectLst/>
                          <a:latin typeface="Cambria Math" panose="02040503050406030204" pitchFamily="18" charset="0"/>
                          <a:ea typeface="Cambria Math" panose="02040503050406030204" pitchFamily="18" charset="0"/>
                        </a:rPr>
                        <a:t>10</a:t>
                      </a:r>
                      <a:endParaRPr lang="en-US" sz="1400" u="none" strike="noStrike" kern="120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tc>
                <a:tc>
                  <a:txBody>
                    <a:bodyPr/>
                    <a:lstStyle/>
                    <a:p>
                      <a:pPr algn="ctr" fontAlgn="b"/>
                      <a:r>
                        <a:rPr lang="en-US" sz="1400" u="none" strike="noStrike">
                          <a:effectLst/>
                          <a:latin typeface="Cambria Math" panose="02040503050406030204" pitchFamily="18" charset="0"/>
                          <a:ea typeface="Cambria Math" panose="02040503050406030204" pitchFamily="18" charset="0"/>
                        </a:rPr>
                        <a:t>519827.68</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dirty="0">
                          <a:effectLst/>
                          <a:latin typeface="Cambria Math" panose="02040503050406030204" pitchFamily="18" charset="0"/>
                          <a:ea typeface="Cambria Math" panose="02040503050406030204" pitchFamily="18" charset="0"/>
                        </a:rPr>
                        <a:t>287462.91</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dirty="0">
                          <a:effectLst/>
                          <a:latin typeface="Cambria Math" panose="02040503050406030204" pitchFamily="18" charset="0"/>
                          <a:ea typeface="Cambria Math" panose="02040503050406030204" pitchFamily="18" charset="0"/>
                        </a:rPr>
                        <a:t>232364.77</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dirty="0">
                          <a:effectLst/>
                          <a:latin typeface="Cambria Math" panose="02040503050406030204" pitchFamily="18" charset="0"/>
                          <a:ea typeface="Cambria Math" panose="02040503050406030204" pitchFamily="18" charset="0"/>
                        </a:rPr>
                        <a:t>43850.27</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tc>
                <a:tc>
                  <a:txBody>
                    <a:bodyPr/>
                    <a:lstStyle/>
                    <a:p>
                      <a:pPr algn="ctr" fontAlgn="b"/>
                      <a:r>
                        <a:rPr lang="en-US" sz="1400" u="none" strike="noStrike" dirty="0">
                          <a:effectLst/>
                          <a:latin typeface="Cambria Math" panose="02040503050406030204" pitchFamily="18" charset="0"/>
                          <a:ea typeface="Cambria Math" panose="02040503050406030204" pitchFamily="18" charset="0"/>
                        </a:rPr>
                        <a:t>12.94</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7.16</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5.78</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solidFill>
                      <a:schemeClr val="bg1">
                        <a:lumMod val="95000"/>
                      </a:schemeClr>
                    </a:solidFill>
                  </a:tcPr>
                </a:tc>
                <a:tc>
                  <a:txBody>
                    <a:bodyPr/>
                    <a:lstStyle/>
                    <a:p>
                      <a:pPr algn="ctr" fontAlgn="b"/>
                      <a:r>
                        <a:rPr lang="en-US" sz="1400" u="none" strike="noStrike">
                          <a:effectLst/>
                          <a:latin typeface="Cambria Math" panose="02040503050406030204" pitchFamily="18" charset="0"/>
                          <a:ea typeface="Cambria Math" panose="02040503050406030204" pitchFamily="18" charset="0"/>
                        </a:rPr>
                        <a:t>1.09</a:t>
                      </a:r>
                      <a:endParaRPr lang="en-US" sz="1400" b="0" i="0" u="none" strike="noStrike">
                        <a:effectLst/>
                        <a:latin typeface="Cambria Math" panose="02040503050406030204" pitchFamily="18" charset="0"/>
                        <a:ea typeface="Cambria Math" panose="02040503050406030204" pitchFamily="18" charset="0"/>
                      </a:endParaRPr>
                    </a:p>
                  </a:txBody>
                  <a:tcPr marL="9525" marR="9525" marT="9525" marB="0" anchor="b"/>
                </a:tc>
                <a:extLst>
                  <a:ext uri="{0D108BD9-81ED-4DB2-BD59-A6C34878D82A}">
                    <a16:rowId xmlns:a16="http://schemas.microsoft.com/office/drawing/2014/main" xmlns="" val="10010"/>
                  </a:ext>
                </a:extLst>
              </a:tr>
              <a:tr h="303933">
                <a:tc>
                  <a:txBody>
                    <a:bodyPr/>
                    <a:lstStyle/>
                    <a:p>
                      <a:pPr algn="ctr" fontAlgn="b"/>
                      <a:r>
                        <a:rPr lang="en-US" sz="1400" u="none" strike="noStrike" kern="1200" dirty="0">
                          <a:effectLst/>
                          <a:latin typeface="Cambria Math" panose="02040503050406030204" pitchFamily="18" charset="0"/>
                          <a:ea typeface="Cambria Math" panose="02040503050406030204" pitchFamily="18" charset="0"/>
                        </a:rPr>
                        <a:t>Total</a:t>
                      </a:r>
                      <a:endParaRPr lang="en-US" sz="1400" u="none" strike="noStrike" kern="1200" dirty="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smtClean="0">
                          <a:effectLst/>
                          <a:latin typeface="Cambria Math" panose="02040503050406030204" pitchFamily="18" charset="0"/>
                          <a:ea typeface="Cambria Math" panose="02040503050406030204" pitchFamily="18" charset="0"/>
                        </a:rPr>
                        <a:t>3622140.7</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smtClean="0">
                          <a:effectLst/>
                          <a:latin typeface="Cambria Math" panose="02040503050406030204" pitchFamily="18" charset="0"/>
                          <a:ea typeface="Cambria Math" panose="02040503050406030204" pitchFamily="18" charset="0"/>
                        </a:rPr>
                        <a:t>1841289.4</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smtClean="0">
                          <a:effectLst/>
                          <a:latin typeface="Cambria Math" panose="02040503050406030204" pitchFamily="18" charset="0"/>
                          <a:ea typeface="Cambria Math" panose="02040503050406030204" pitchFamily="18" charset="0"/>
                        </a:rPr>
                        <a:t>1780851.3</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smtClean="0">
                          <a:effectLst/>
                          <a:latin typeface="Cambria Math" panose="02040503050406030204" pitchFamily="18" charset="0"/>
                          <a:ea typeface="Cambria Math" panose="02040503050406030204" pitchFamily="18" charset="0"/>
                        </a:rPr>
                        <a:t>280874.7</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smtClean="0">
                          <a:effectLst/>
                          <a:latin typeface="Cambria Math" panose="02040503050406030204" pitchFamily="18" charset="0"/>
                          <a:ea typeface="Cambria Math" panose="02040503050406030204" pitchFamily="18" charset="0"/>
                        </a:rPr>
                        <a:t>90.2</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smtClean="0">
                          <a:effectLst/>
                          <a:latin typeface="Cambria Math" panose="02040503050406030204" pitchFamily="18" charset="0"/>
                          <a:ea typeface="Cambria Math" panose="02040503050406030204" pitchFamily="18" charset="0"/>
                        </a:rPr>
                        <a:t>45.8</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smtClean="0">
                          <a:effectLst/>
                          <a:latin typeface="Cambria Math" panose="02040503050406030204" pitchFamily="18" charset="0"/>
                          <a:ea typeface="Cambria Math" panose="02040503050406030204" pitchFamily="18" charset="0"/>
                        </a:rPr>
                        <a:t>44.3</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smtClean="0">
                          <a:effectLst/>
                          <a:latin typeface="Cambria Math" panose="02040503050406030204" pitchFamily="18" charset="0"/>
                          <a:ea typeface="Cambria Math" panose="02040503050406030204" pitchFamily="18" charset="0"/>
                        </a:rPr>
                        <a:t>7.0</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8314347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749" y="617826"/>
            <a:ext cx="1285068" cy="4935295"/>
          </a:xfrm>
        </p:spPr>
        <p:txBody>
          <a:bodyPr vert="vert270">
            <a:normAutofit fontScale="90000"/>
          </a:bodyPr>
          <a:lstStyle/>
          <a:p>
            <a:pPr algn="ctr"/>
            <a:r>
              <a:rPr lang="en-US" sz="2800" b="1" dirty="0" smtClean="0"/>
              <a:t>BFATAX</a:t>
            </a:r>
            <a:r>
              <a:rPr lang="en-US" sz="4000" b="1" dirty="0" smtClean="0"/>
              <a:t/>
            </a:r>
            <a:br>
              <a:rPr lang="en-US" sz="4000" b="1" dirty="0" smtClean="0"/>
            </a:br>
            <a:r>
              <a:rPr lang="en-US" sz="3600" b="1" dirty="0"/>
              <a:t>S</a:t>
            </a:r>
            <a:r>
              <a:rPr lang="en-US" sz="3600" b="1" dirty="0" smtClean="0"/>
              <a:t>imulation (I)</a:t>
            </a:r>
            <a:r>
              <a:rPr lang="en-US" sz="3300" b="1" dirty="0" smtClean="0"/>
              <a:t> </a:t>
            </a:r>
            <a:br>
              <a:rPr lang="en-US" sz="3300" b="1" dirty="0" smtClean="0"/>
            </a:br>
            <a:r>
              <a:rPr lang="en-US" sz="3300" b="1" dirty="0" smtClean="0"/>
              <a:t>18% rate with No exemptions</a:t>
            </a:r>
            <a:br>
              <a:rPr lang="en-US" sz="3300" b="1" dirty="0" smtClean="0"/>
            </a:br>
            <a:r>
              <a:rPr lang="en-US" sz="2800" b="1" i="1" dirty="0">
                <a:solidFill>
                  <a:prstClr val="black"/>
                </a:solidFill>
              </a:rPr>
              <a:t>(Fixed </a:t>
            </a:r>
            <a:r>
              <a:rPr lang="en-US" sz="2800" b="1" i="1" dirty="0" smtClean="0">
                <a:solidFill>
                  <a:prstClr val="black"/>
                </a:solidFill>
              </a:rPr>
              <a:t>Shares Assumption</a:t>
            </a:r>
            <a:r>
              <a:rPr lang="en-US" sz="2800" b="1" i="1" dirty="0">
                <a:solidFill>
                  <a:prstClr val="black"/>
                </a:solidFill>
              </a:rPr>
              <a:t>)</a:t>
            </a:r>
            <a:endParaRPr lang="en-US" sz="3300" b="1" noProof="0" dirty="0"/>
          </a:p>
        </p:txBody>
      </p:sp>
      <p:sp>
        <p:nvSpPr>
          <p:cNvPr id="4" name="Slide Number Placeholder 3"/>
          <p:cNvSpPr>
            <a:spLocks noGrp="1"/>
          </p:cNvSpPr>
          <p:nvPr>
            <p:ph type="sldNum" sz="quarter" idx="12"/>
          </p:nvPr>
        </p:nvSpPr>
        <p:spPr/>
        <p:txBody>
          <a:bodyPr/>
          <a:lstStyle/>
          <a:p>
            <a:fld id="{05631A48-0528-4289-BF9A-731E9281F8F4}" type="slidenum">
              <a:rPr lang="en-US" smtClean="0"/>
              <a:t>31</a:t>
            </a:fld>
            <a:endParaRPr lang="en-US"/>
          </a:p>
        </p:txBody>
      </p:sp>
      <p:pic>
        <p:nvPicPr>
          <p:cNvPr id="8" name="Picture 7"/>
          <p:cNvPicPr>
            <a:picLocks noChangeAspect="1"/>
          </p:cNvPicPr>
          <p:nvPr/>
        </p:nvPicPr>
        <p:blipFill>
          <a:blip r:embed="rId3"/>
          <a:stretch>
            <a:fillRect/>
          </a:stretch>
        </p:blipFill>
        <p:spPr>
          <a:xfrm>
            <a:off x="1869435" y="-19219"/>
            <a:ext cx="9209470" cy="6740694"/>
          </a:xfrm>
          <a:prstGeom prst="rect">
            <a:avLst/>
          </a:prstGeom>
        </p:spPr>
      </p:pic>
    </p:spTree>
    <p:extLst>
      <p:ext uri="{BB962C8B-B14F-4D97-AF65-F5344CB8AC3E}">
        <p14:creationId xmlns:p14="http://schemas.microsoft.com/office/powerpoint/2010/main" val="22778841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7" y="105055"/>
            <a:ext cx="10515600" cy="1325563"/>
          </a:xfrm>
        </p:spPr>
        <p:txBody>
          <a:bodyPr>
            <a:normAutofit/>
          </a:bodyPr>
          <a:lstStyle/>
          <a:p>
            <a:r>
              <a:rPr lang="en-US" sz="2500" b="1" noProof="0" dirty="0" smtClean="0"/>
              <a:t>Table B3.1: </a:t>
            </a:r>
            <a:r>
              <a:rPr lang="en-US" sz="2800" b="1" dirty="0">
                <a:solidFill>
                  <a:prstClr val="black"/>
                </a:solidFill>
              </a:rPr>
              <a:t>Households' VAT shares of income and consumption by decile averages (%); Consumption and VAT Liability by decile averages (CFA)</a:t>
            </a:r>
            <a:endParaRPr lang="en-US" sz="2500" b="1" noProof="0"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77" y="5620628"/>
            <a:ext cx="12044468" cy="1200636"/>
          </a:xfrm>
          <a:prstGeom prst="rect">
            <a:avLst/>
          </a:prstGeom>
        </p:spPr>
      </p:pic>
      <p:sp>
        <p:nvSpPr>
          <p:cNvPr id="3" name="Slide Number Placeholder 2"/>
          <p:cNvSpPr>
            <a:spLocks noGrp="1"/>
          </p:cNvSpPr>
          <p:nvPr>
            <p:ph type="sldNum" sz="quarter" idx="12"/>
          </p:nvPr>
        </p:nvSpPr>
        <p:spPr/>
        <p:txBody>
          <a:bodyPr/>
          <a:lstStyle/>
          <a:p>
            <a:fld id="{05631A48-0528-4289-BF9A-731E9281F8F4}" type="slidenum">
              <a:rPr lang="en-US" smtClean="0"/>
              <a:t>32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743403797"/>
              </p:ext>
            </p:extLst>
          </p:nvPr>
        </p:nvGraphicFramePr>
        <p:xfrm>
          <a:off x="348763" y="1584994"/>
          <a:ext cx="10270840" cy="3881257"/>
        </p:xfrm>
        <a:graphic>
          <a:graphicData uri="http://schemas.openxmlformats.org/drawingml/2006/table">
            <a:tbl>
              <a:tblPr firstRow="1" bandRow="1">
                <a:tableStyleId>{2D5ABB26-0587-4C30-8999-92F81FD0307C}</a:tableStyleId>
              </a:tblPr>
              <a:tblGrid>
                <a:gridCol w="1283855">
                  <a:extLst>
                    <a:ext uri="{9D8B030D-6E8A-4147-A177-3AD203B41FA5}">
                      <a16:colId xmlns:a16="http://schemas.microsoft.com/office/drawing/2014/main" xmlns="" val="20000"/>
                    </a:ext>
                  </a:extLst>
                </a:gridCol>
                <a:gridCol w="1283855">
                  <a:extLst>
                    <a:ext uri="{9D8B030D-6E8A-4147-A177-3AD203B41FA5}">
                      <a16:colId xmlns:a16="http://schemas.microsoft.com/office/drawing/2014/main" xmlns="" val="20002"/>
                    </a:ext>
                  </a:extLst>
                </a:gridCol>
                <a:gridCol w="1283855">
                  <a:extLst>
                    <a:ext uri="{9D8B030D-6E8A-4147-A177-3AD203B41FA5}">
                      <a16:colId xmlns:a16="http://schemas.microsoft.com/office/drawing/2014/main" xmlns="" val="20003"/>
                    </a:ext>
                  </a:extLst>
                </a:gridCol>
                <a:gridCol w="1283855">
                  <a:extLst>
                    <a:ext uri="{9D8B030D-6E8A-4147-A177-3AD203B41FA5}">
                      <a16:colId xmlns:a16="http://schemas.microsoft.com/office/drawing/2014/main" xmlns="" val="20004"/>
                    </a:ext>
                  </a:extLst>
                </a:gridCol>
                <a:gridCol w="1283855">
                  <a:extLst>
                    <a:ext uri="{9D8B030D-6E8A-4147-A177-3AD203B41FA5}">
                      <a16:colId xmlns:a16="http://schemas.microsoft.com/office/drawing/2014/main" xmlns="" val="20005"/>
                    </a:ext>
                  </a:extLst>
                </a:gridCol>
                <a:gridCol w="1283855">
                  <a:extLst>
                    <a:ext uri="{9D8B030D-6E8A-4147-A177-3AD203B41FA5}">
                      <a16:colId xmlns:a16="http://schemas.microsoft.com/office/drawing/2014/main" xmlns="" val="20006"/>
                    </a:ext>
                  </a:extLst>
                </a:gridCol>
                <a:gridCol w="1283855">
                  <a:extLst>
                    <a:ext uri="{9D8B030D-6E8A-4147-A177-3AD203B41FA5}">
                      <a16:colId xmlns:a16="http://schemas.microsoft.com/office/drawing/2014/main" xmlns="" val="20007"/>
                    </a:ext>
                  </a:extLst>
                </a:gridCol>
                <a:gridCol w="1283855">
                  <a:extLst>
                    <a:ext uri="{9D8B030D-6E8A-4147-A177-3AD203B41FA5}">
                      <a16:colId xmlns:a16="http://schemas.microsoft.com/office/drawing/2014/main" xmlns="" val="20008"/>
                    </a:ext>
                  </a:extLst>
                </a:gridCol>
              </a:tblGrid>
              <a:tr h="405708">
                <a:tc>
                  <a:txBody>
                    <a:bodyPr/>
                    <a:lstStyle/>
                    <a:p>
                      <a:pPr algn="ctr" fontAlgn="b"/>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Decile</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VAT’s share in total income</a:t>
                      </a:r>
                      <a:endParaRPr lang="en-US" sz="1300" u="none" strike="noStrike" kern="1200" dirty="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Consumption, </a:t>
                      </a:r>
                    </a:p>
                    <a:p>
                      <a:pPr algn="ctr" fontAlgn="b"/>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Total (CFA)</a:t>
                      </a:r>
                      <a:endParaRPr lang="en-US" sz="1300" u="none" strike="noStrike" kern="1200" dirty="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Consumption, </a:t>
                      </a:r>
                    </a:p>
                    <a:p>
                      <a:pPr algn="ctr" fontAlgn="b"/>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Taxable (CFA)</a:t>
                      </a:r>
                      <a:endParaRPr lang="en-US" sz="1300" u="none" strike="noStrike" kern="1200" dirty="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Consumption, </a:t>
                      </a:r>
                    </a:p>
                    <a:p>
                      <a:pPr algn="ctr" fontAlgn="b"/>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Exempt (CFA)</a:t>
                      </a:r>
                      <a:endParaRPr lang="en-US" sz="1300" u="none" strike="noStrike" kern="1200" dirty="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VAT Liability </a:t>
                      </a:r>
                    </a:p>
                    <a:p>
                      <a:pPr algn="ctr" fontAlgn="b"/>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(CFA)</a:t>
                      </a:r>
                      <a:endParaRPr lang="en-US" sz="1300" u="none" strike="noStrike" kern="1200" dirty="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Welfare Cost CV (%</a:t>
                      </a:r>
                      <a:r>
                        <a:rPr lang="en-US" sz="1300" u="none" strike="noStrike" kern="1200" baseline="0" dirty="0" smtClean="0">
                          <a:solidFill>
                            <a:schemeClr val="tx1"/>
                          </a:solidFill>
                          <a:effectLst/>
                          <a:latin typeface="Cambria Math" panose="02040503050406030204" pitchFamily="18" charset="0"/>
                          <a:ea typeface="Cambria Math" panose="02040503050406030204" pitchFamily="18" charset="0"/>
                          <a:cs typeface="+mn-cs"/>
                        </a:rPr>
                        <a:t> Cons.</a:t>
                      </a:r>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a:t>
                      </a:r>
                      <a:endParaRPr lang="en-US" sz="1300" u="none" strike="noStrike" kern="1200" dirty="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lnT w="12700" cap="flat" cmpd="sng" algn="ctr">
                      <a:solidFill>
                        <a:schemeClr val="tx1"/>
                      </a:solidFill>
                      <a:prstDash val="solid"/>
                      <a:round/>
                      <a:headEnd type="none" w="med" len="med"/>
                      <a:tailEnd type="none" w="med" len="med"/>
                    </a:lnT>
                    <a:solidFill>
                      <a:srgbClr val="FFFF00"/>
                    </a:solidFill>
                  </a:tcPr>
                </a:tc>
                <a:tc>
                  <a:txBody>
                    <a:bodyPr/>
                    <a:lstStyle/>
                    <a:p>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Excess Burden</a:t>
                      </a:r>
                      <a:r>
                        <a:rPr lang="en-US" sz="1300" u="none" strike="noStrike" kern="1200" baseline="0" dirty="0" smtClean="0">
                          <a:solidFill>
                            <a:schemeClr val="tx1"/>
                          </a:solidFill>
                          <a:effectLst/>
                          <a:latin typeface="Cambria Math" panose="02040503050406030204" pitchFamily="18" charset="0"/>
                          <a:ea typeface="Cambria Math" panose="02040503050406030204" pitchFamily="18" charset="0"/>
                          <a:cs typeface="+mn-cs"/>
                        </a:rPr>
                        <a:t> </a:t>
                      </a:r>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a:t>
                      </a:r>
                      <a:r>
                        <a:rPr lang="en-US" sz="1300" u="none" strike="noStrike" kern="1200" baseline="0" dirty="0" smtClean="0">
                          <a:solidFill>
                            <a:schemeClr val="tx1"/>
                          </a:solidFill>
                          <a:effectLst/>
                          <a:latin typeface="Cambria Math" panose="02040503050406030204" pitchFamily="18" charset="0"/>
                          <a:ea typeface="Cambria Math" panose="02040503050406030204" pitchFamily="18" charset="0"/>
                          <a:cs typeface="+mn-cs"/>
                        </a:rPr>
                        <a:t> </a:t>
                      </a:r>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Cons.)</a:t>
                      </a:r>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xmlns="" val="10000"/>
                  </a:ext>
                </a:extLst>
              </a:tr>
              <a:tr h="308507">
                <a:tc>
                  <a:txBody>
                    <a:bodyPr/>
                    <a:lstStyle/>
                    <a:p>
                      <a:pPr algn="ctr" fontAlgn="b"/>
                      <a:r>
                        <a:rPr lang="en-US" sz="1400" u="none" strike="noStrike" kern="1200" dirty="0">
                          <a:solidFill>
                            <a:schemeClr val="tx1"/>
                          </a:solidFill>
                          <a:effectLst/>
                          <a:latin typeface="Cambria Math" panose="02040503050406030204" pitchFamily="18" charset="0"/>
                          <a:ea typeface="Cambria Math" panose="02040503050406030204" pitchFamily="18" charset="0"/>
                          <a:cs typeface="+mn-cs"/>
                        </a:rPr>
                        <a:t>1</a:t>
                      </a:r>
                    </a:p>
                  </a:txBody>
                  <a:tcPr marL="9525" marR="9525" marT="9525" marB="0" anchor="b"/>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55.94</a:t>
                      </a:r>
                    </a:p>
                  </a:txBody>
                  <a:tcPr marL="9525" marR="9525" marT="9525" marB="0" anchor="b"/>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1010794.12</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439106.33</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571687.79</a:t>
                      </a:r>
                    </a:p>
                  </a:txBody>
                  <a:tcPr marL="9525" marR="9525" marT="9525" marB="0" anchor="b">
                    <a:solidFill>
                      <a:schemeClr val="bg1">
                        <a:lumMod val="95000"/>
                      </a:schemeClr>
                    </a:solidFill>
                  </a:tcPr>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154188.93</a:t>
                      </a:r>
                    </a:p>
                  </a:txBody>
                  <a:tcPr marL="9525" marR="9525" marT="9525" marB="0" anchor="b"/>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10.18</a:t>
                      </a:r>
                    </a:p>
                  </a:txBody>
                  <a:tcPr marL="9525" marR="9525" marT="9525" marB="0" anchor="b">
                    <a:solidFill>
                      <a:srgbClr val="FFFF00"/>
                    </a:solidFill>
                  </a:tcPr>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0.007295</a:t>
                      </a:r>
                    </a:p>
                  </a:txBody>
                  <a:tcPr marL="9525" marR="9525" marT="9525" marB="0" anchor="b">
                    <a:solidFill>
                      <a:schemeClr val="accent5">
                        <a:lumMod val="20000"/>
                        <a:lumOff val="80000"/>
                      </a:schemeClr>
                    </a:solidFill>
                  </a:tcPr>
                </a:tc>
                <a:extLst>
                  <a:ext uri="{0D108BD9-81ED-4DB2-BD59-A6C34878D82A}">
                    <a16:rowId xmlns:a16="http://schemas.microsoft.com/office/drawing/2014/main" xmlns="" val="10001"/>
                  </a:ext>
                </a:extLst>
              </a:tr>
              <a:tr h="308507">
                <a:tc>
                  <a:txBody>
                    <a:bodyPr/>
                    <a:lstStyle/>
                    <a:p>
                      <a:pPr algn="ctr" fontAlgn="b"/>
                      <a:r>
                        <a:rPr lang="en-US" sz="1400" u="none" strike="noStrike" kern="1200" dirty="0">
                          <a:solidFill>
                            <a:schemeClr val="tx1"/>
                          </a:solidFill>
                          <a:effectLst/>
                          <a:latin typeface="Cambria Math" panose="02040503050406030204" pitchFamily="18" charset="0"/>
                          <a:ea typeface="Cambria Math" panose="02040503050406030204" pitchFamily="18" charset="0"/>
                          <a:cs typeface="+mn-cs"/>
                        </a:rPr>
                        <a:t>2</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35.58</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1071008.61</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510807.17</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560201.44</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163374.19</a:t>
                      </a:r>
                    </a:p>
                  </a:txBody>
                  <a:tcPr marL="9525" marR="9525" marT="9525" marB="0" anchor="b"/>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9.42</a:t>
                      </a:r>
                    </a:p>
                  </a:txBody>
                  <a:tcPr marL="9525" marR="9525" marT="9525" marB="0" anchor="b">
                    <a:solidFill>
                      <a:srgbClr val="FFFF00"/>
                    </a:solidFill>
                  </a:tcPr>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0.008298</a:t>
                      </a:r>
                    </a:p>
                  </a:txBody>
                  <a:tcPr marL="9525" marR="9525" marT="9525" marB="0" anchor="b">
                    <a:solidFill>
                      <a:schemeClr val="accent5">
                        <a:lumMod val="20000"/>
                        <a:lumOff val="80000"/>
                      </a:schemeClr>
                    </a:solidFill>
                  </a:tcPr>
                </a:tc>
                <a:extLst>
                  <a:ext uri="{0D108BD9-81ED-4DB2-BD59-A6C34878D82A}">
                    <a16:rowId xmlns:a16="http://schemas.microsoft.com/office/drawing/2014/main" xmlns="" val="10002"/>
                  </a:ext>
                </a:extLst>
              </a:tr>
              <a:tr h="308507">
                <a:tc>
                  <a:txBody>
                    <a:bodyPr/>
                    <a:lstStyle/>
                    <a:p>
                      <a:pPr algn="ctr" fontAlgn="b"/>
                      <a:r>
                        <a:rPr lang="en-US" sz="1400" u="none" strike="noStrike" kern="1200">
                          <a:solidFill>
                            <a:schemeClr val="tx1"/>
                          </a:solidFill>
                          <a:effectLst/>
                          <a:latin typeface="Cambria Math" panose="02040503050406030204" pitchFamily="18" charset="0"/>
                          <a:ea typeface="Cambria Math" panose="02040503050406030204" pitchFamily="18" charset="0"/>
                          <a:cs typeface="+mn-cs"/>
                        </a:rPr>
                        <a:t>3</a:t>
                      </a:r>
                    </a:p>
                  </a:txBody>
                  <a:tcPr marL="9525" marR="9525" marT="9525" marB="0" anchor="b"/>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28.33</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1181677.45</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572959.31</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608718.14</a:t>
                      </a:r>
                    </a:p>
                  </a:txBody>
                  <a:tcPr marL="9525" marR="9525" marT="9525" marB="0" anchor="b">
                    <a:solidFill>
                      <a:schemeClr val="bg1">
                        <a:lumMod val="95000"/>
                      </a:schemeClr>
                    </a:solidFill>
                  </a:tcPr>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180255.88</a:t>
                      </a:r>
                    </a:p>
                  </a:txBody>
                  <a:tcPr marL="9525" marR="9525" marT="9525" marB="0" anchor="b"/>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9.27</a:t>
                      </a:r>
                    </a:p>
                  </a:txBody>
                  <a:tcPr marL="9525" marR="9525" marT="9525" marB="0" anchor="b">
                    <a:solidFill>
                      <a:srgbClr val="FFFF00"/>
                    </a:solidFill>
                  </a:tcPr>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0.007185</a:t>
                      </a:r>
                    </a:p>
                  </a:txBody>
                  <a:tcPr marL="9525" marR="9525" marT="9525" marB="0" anchor="b">
                    <a:solidFill>
                      <a:schemeClr val="accent5">
                        <a:lumMod val="20000"/>
                        <a:lumOff val="80000"/>
                      </a:schemeClr>
                    </a:solidFill>
                  </a:tcPr>
                </a:tc>
                <a:extLst>
                  <a:ext uri="{0D108BD9-81ED-4DB2-BD59-A6C34878D82A}">
                    <a16:rowId xmlns:a16="http://schemas.microsoft.com/office/drawing/2014/main" xmlns="" val="10003"/>
                  </a:ext>
                </a:extLst>
              </a:tr>
              <a:tr h="308507">
                <a:tc>
                  <a:txBody>
                    <a:bodyPr/>
                    <a:lstStyle/>
                    <a:p>
                      <a:pPr algn="ctr" fontAlgn="b"/>
                      <a:r>
                        <a:rPr lang="en-US" sz="1400" u="none" strike="noStrike" kern="1200">
                          <a:solidFill>
                            <a:schemeClr val="tx1"/>
                          </a:solidFill>
                          <a:effectLst/>
                          <a:latin typeface="Cambria Math" panose="02040503050406030204" pitchFamily="18" charset="0"/>
                          <a:ea typeface="Cambria Math" panose="02040503050406030204" pitchFamily="18" charset="0"/>
                          <a:cs typeface="+mn-cs"/>
                        </a:rPr>
                        <a:t>4</a:t>
                      </a:r>
                    </a:p>
                  </a:txBody>
                  <a:tcPr marL="9525" marR="9525" marT="9525" marB="0" anchor="b"/>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25.50</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1305975.36</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646327.35</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659648.00</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199216.58</a:t>
                      </a:r>
                    </a:p>
                  </a:txBody>
                  <a:tcPr marL="9525" marR="9525" marT="9525" marB="0" anchor="b"/>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9.09</a:t>
                      </a:r>
                    </a:p>
                  </a:txBody>
                  <a:tcPr marL="9525" marR="9525" marT="9525" marB="0" anchor="b">
                    <a:solidFill>
                      <a:srgbClr val="FFFF00"/>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0.010091</a:t>
                      </a:r>
                    </a:p>
                  </a:txBody>
                  <a:tcPr marL="9525" marR="9525" marT="9525" marB="0" anchor="b">
                    <a:solidFill>
                      <a:schemeClr val="accent5">
                        <a:lumMod val="20000"/>
                        <a:lumOff val="80000"/>
                      </a:schemeClr>
                    </a:solidFill>
                  </a:tcPr>
                </a:tc>
                <a:extLst>
                  <a:ext uri="{0D108BD9-81ED-4DB2-BD59-A6C34878D82A}">
                    <a16:rowId xmlns:a16="http://schemas.microsoft.com/office/drawing/2014/main" xmlns="" val="10004"/>
                  </a:ext>
                </a:extLst>
              </a:tr>
              <a:tr h="308507">
                <a:tc>
                  <a:txBody>
                    <a:bodyPr/>
                    <a:lstStyle/>
                    <a:p>
                      <a:pPr algn="ctr" fontAlgn="b"/>
                      <a:r>
                        <a:rPr lang="en-US" sz="1400" u="none" strike="noStrike" kern="1200">
                          <a:solidFill>
                            <a:schemeClr val="tx1"/>
                          </a:solidFill>
                          <a:effectLst/>
                          <a:latin typeface="Cambria Math" panose="02040503050406030204" pitchFamily="18" charset="0"/>
                          <a:ea typeface="Cambria Math" panose="02040503050406030204" pitchFamily="18" charset="0"/>
                          <a:cs typeface="+mn-cs"/>
                        </a:rPr>
                        <a:t>5</a:t>
                      </a:r>
                    </a:p>
                  </a:txBody>
                  <a:tcPr marL="9525" marR="9525" marT="9525" marB="0" anchor="b"/>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22.19</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1419586.53</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715913.72</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703672.82</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216547.10</a:t>
                      </a:r>
                    </a:p>
                  </a:txBody>
                  <a:tcPr marL="9525" marR="9525" marT="9525" marB="0" anchor="b"/>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8.92</a:t>
                      </a:r>
                    </a:p>
                  </a:txBody>
                  <a:tcPr marL="9525" marR="9525" marT="9525" marB="0" anchor="b">
                    <a:solidFill>
                      <a:srgbClr val="FFFF00"/>
                    </a:solidFill>
                  </a:tcPr>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0.00758</a:t>
                      </a:r>
                    </a:p>
                  </a:txBody>
                  <a:tcPr marL="9525" marR="9525" marT="9525" marB="0" anchor="b">
                    <a:solidFill>
                      <a:schemeClr val="accent5">
                        <a:lumMod val="20000"/>
                        <a:lumOff val="80000"/>
                      </a:schemeClr>
                    </a:solidFill>
                  </a:tcPr>
                </a:tc>
                <a:extLst>
                  <a:ext uri="{0D108BD9-81ED-4DB2-BD59-A6C34878D82A}">
                    <a16:rowId xmlns:a16="http://schemas.microsoft.com/office/drawing/2014/main" xmlns="" val="10005"/>
                  </a:ext>
                </a:extLst>
              </a:tr>
              <a:tr h="308507">
                <a:tc>
                  <a:txBody>
                    <a:bodyPr/>
                    <a:lstStyle/>
                    <a:p>
                      <a:pPr algn="ctr" fontAlgn="b"/>
                      <a:r>
                        <a:rPr lang="en-US" sz="1400" u="none" strike="noStrike" kern="1200">
                          <a:solidFill>
                            <a:schemeClr val="tx1"/>
                          </a:solidFill>
                          <a:effectLst/>
                          <a:latin typeface="Cambria Math" panose="02040503050406030204" pitchFamily="18" charset="0"/>
                          <a:ea typeface="Cambria Math" panose="02040503050406030204" pitchFamily="18" charset="0"/>
                          <a:cs typeface="+mn-cs"/>
                        </a:rPr>
                        <a:t>6</a:t>
                      </a:r>
                    </a:p>
                  </a:txBody>
                  <a:tcPr marL="9525" marR="9525" marT="9525" marB="0" anchor="b"/>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19.54</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1486354.04</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754359.50</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731994.54</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226731.97</a:t>
                      </a:r>
                    </a:p>
                  </a:txBody>
                  <a:tcPr marL="9525" marR="9525" marT="9525" marB="0" anchor="b"/>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8.86</a:t>
                      </a:r>
                    </a:p>
                  </a:txBody>
                  <a:tcPr marL="9525" marR="9525" marT="9525" marB="0" anchor="b">
                    <a:solidFill>
                      <a:srgbClr val="FFFF00"/>
                    </a:solidFill>
                  </a:tcPr>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0.014422</a:t>
                      </a:r>
                    </a:p>
                  </a:txBody>
                  <a:tcPr marL="9525" marR="9525" marT="9525" marB="0" anchor="b">
                    <a:solidFill>
                      <a:schemeClr val="accent5">
                        <a:lumMod val="20000"/>
                        <a:lumOff val="80000"/>
                      </a:schemeClr>
                    </a:solidFill>
                  </a:tcPr>
                </a:tc>
                <a:extLst>
                  <a:ext uri="{0D108BD9-81ED-4DB2-BD59-A6C34878D82A}">
                    <a16:rowId xmlns:a16="http://schemas.microsoft.com/office/drawing/2014/main" xmlns="" val="10006"/>
                  </a:ext>
                </a:extLst>
              </a:tr>
              <a:tr h="308507">
                <a:tc>
                  <a:txBody>
                    <a:bodyPr/>
                    <a:lstStyle/>
                    <a:p>
                      <a:pPr algn="ctr" fontAlgn="b"/>
                      <a:r>
                        <a:rPr lang="en-US" sz="1400" u="none" strike="noStrike" kern="1200">
                          <a:solidFill>
                            <a:schemeClr val="tx1"/>
                          </a:solidFill>
                          <a:effectLst/>
                          <a:latin typeface="Cambria Math" panose="02040503050406030204" pitchFamily="18" charset="0"/>
                          <a:ea typeface="Cambria Math" panose="02040503050406030204" pitchFamily="18" charset="0"/>
                          <a:cs typeface="+mn-cs"/>
                        </a:rPr>
                        <a:t>7</a:t>
                      </a:r>
                    </a:p>
                  </a:txBody>
                  <a:tcPr marL="9525" marR="9525" marT="9525" marB="0" anchor="b"/>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16.85</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1565466.08</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783280.76</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782185.31</a:t>
                      </a:r>
                    </a:p>
                  </a:txBody>
                  <a:tcPr marL="9525" marR="9525" marT="9525" marB="0" anchor="b">
                    <a:solidFill>
                      <a:schemeClr val="bg1">
                        <a:lumMod val="95000"/>
                      </a:schemeClr>
                    </a:solidFill>
                  </a:tcPr>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238799.91</a:t>
                      </a:r>
                    </a:p>
                  </a:txBody>
                  <a:tcPr marL="9525" marR="9525" marT="9525" marB="0" anchor="b"/>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8.99</a:t>
                      </a:r>
                    </a:p>
                  </a:txBody>
                  <a:tcPr marL="9525" marR="9525" marT="9525" marB="0" anchor="b">
                    <a:solidFill>
                      <a:srgbClr val="FFFF00"/>
                    </a:solidFill>
                  </a:tcPr>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0.01118</a:t>
                      </a:r>
                    </a:p>
                  </a:txBody>
                  <a:tcPr marL="9525" marR="9525" marT="9525" marB="0" anchor="b">
                    <a:solidFill>
                      <a:schemeClr val="accent5">
                        <a:lumMod val="20000"/>
                        <a:lumOff val="80000"/>
                      </a:schemeClr>
                    </a:solidFill>
                  </a:tcPr>
                </a:tc>
                <a:extLst>
                  <a:ext uri="{0D108BD9-81ED-4DB2-BD59-A6C34878D82A}">
                    <a16:rowId xmlns:a16="http://schemas.microsoft.com/office/drawing/2014/main" xmlns="" val="10007"/>
                  </a:ext>
                </a:extLst>
              </a:tr>
              <a:tr h="308507">
                <a:tc>
                  <a:txBody>
                    <a:bodyPr/>
                    <a:lstStyle/>
                    <a:p>
                      <a:pPr algn="ctr" fontAlgn="b"/>
                      <a:r>
                        <a:rPr lang="en-US" sz="1400" u="none" strike="noStrike" kern="1200">
                          <a:solidFill>
                            <a:schemeClr val="tx1"/>
                          </a:solidFill>
                          <a:effectLst/>
                          <a:latin typeface="Cambria Math" panose="02040503050406030204" pitchFamily="18" charset="0"/>
                          <a:ea typeface="Cambria Math" panose="02040503050406030204" pitchFamily="18" charset="0"/>
                          <a:cs typeface="+mn-cs"/>
                        </a:rPr>
                        <a:t>8</a:t>
                      </a:r>
                    </a:p>
                  </a:txBody>
                  <a:tcPr marL="9525" marR="9525" marT="9525" marB="0" anchor="b"/>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14.37</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1689370.80</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864326.66</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825044.14</a:t>
                      </a:r>
                    </a:p>
                  </a:txBody>
                  <a:tcPr marL="9525" marR="9525" marT="9525" marB="0" anchor="b">
                    <a:solidFill>
                      <a:schemeClr val="bg1">
                        <a:lumMod val="95000"/>
                      </a:schemeClr>
                    </a:solidFill>
                  </a:tcPr>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257700.63</a:t>
                      </a:r>
                    </a:p>
                  </a:txBody>
                  <a:tcPr marL="9525" marR="9525" marT="9525" marB="0" anchor="b"/>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8.79</a:t>
                      </a:r>
                    </a:p>
                  </a:txBody>
                  <a:tcPr marL="9525" marR="9525" marT="9525" marB="0" anchor="b">
                    <a:solidFill>
                      <a:srgbClr val="FFFF00"/>
                    </a:solidFill>
                  </a:tcPr>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0.01771</a:t>
                      </a:r>
                    </a:p>
                  </a:txBody>
                  <a:tcPr marL="9525" marR="9525" marT="9525" marB="0" anchor="b">
                    <a:solidFill>
                      <a:schemeClr val="accent5">
                        <a:lumMod val="20000"/>
                        <a:lumOff val="80000"/>
                      </a:schemeClr>
                    </a:solidFill>
                  </a:tcPr>
                </a:tc>
                <a:extLst>
                  <a:ext uri="{0D108BD9-81ED-4DB2-BD59-A6C34878D82A}">
                    <a16:rowId xmlns:a16="http://schemas.microsoft.com/office/drawing/2014/main" xmlns="" val="10008"/>
                  </a:ext>
                </a:extLst>
              </a:tr>
              <a:tr h="308507">
                <a:tc>
                  <a:txBody>
                    <a:bodyPr/>
                    <a:lstStyle/>
                    <a:p>
                      <a:pPr algn="ctr" fontAlgn="b"/>
                      <a:r>
                        <a:rPr lang="en-US" sz="1400" u="none" strike="noStrike" kern="1200">
                          <a:solidFill>
                            <a:schemeClr val="tx1"/>
                          </a:solidFill>
                          <a:effectLst/>
                          <a:latin typeface="Cambria Math" panose="02040503050406030204" pitchFamily="18" charset="0"/>
                          <a:ea typeface="Cambria Math" panose="02040503050406030204" pitchFamily="18" charset="0"/>
                          <a:cs typeface="+mn-cs"/>
                        </a:rPr>
                        <a:t>9</a:t>
                      </a:r>
                    </a:p>
                  </a:txBody>
                  <a:tcPr marL="9525" marR="9525" marT="9525" marB="0" anchor="b"/>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10.49</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2028792.13</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1095781.44</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933010.69</a:t>
                      </a:r>
                    </a:p>
                  </a:txBody>
                  <a:tcPr marL="9525" marR="9525" marT="9525" marB="0" anchor="b">
                    <a:solidFill>
                      <a:schemeClr val="bg1">
                        <a:lumMod val="95000"/>
                      </a:schemeClr>
                    </a:solidFill>
                  </a:tcPr>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309476.77</a:t>
                      </a:r>
                    </a:p>
                  </a:txBody>
                  <a:tcPr marL="9525" marR="9525" marT="9525" marB="0" anchor="b"/>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8.28</a:t>
                      </a:r>
                    </a:p>
                  </a:txBody>
                  <a:tcPr marL="9525" marR="9525" marT="9525" marB="0" anchor="b">
                    <a:solidFill>
                      <a:srgbClr val="FFFF00"/>
                    </a:solidFill>
                  </a:tcPr>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0.025311</a:t>
                      </a:r>
                    </a:p>
                  </a:txBody>
                  <a:tcPr marL="9525" marR="9525" marT="9525" marB="0" anchor="b">
                    <a:solidFill>
                      <a:schemeClr val="accent5">
                        <a:lumMod val="20000"/>
                        <a:lumOff val="80000"/>
                      </a:schemeClr>
                    </a:solidFill>
                  </a:tcPr>
                </a:tc>
                <a:extLst>
                  <a:ext uri="{0D108BD9-81ED-4DB2-BD59-A6C34878D82A}">
                    <a16:rowId xmlns:a16="http://schemas.microsoft.com/office/drawing/2014/main" xmlns="" val="10009"/>
                  </a:ext>
                </a:extLst>
              </a:tr>
              <a:tr h="308507">
                <a:tc>
                  <a:txBody>
                    <a:bodyPr/>
                    <a:lstStyle/>
                    <a:p>
                      <a:pPr algn="ctr" fontAlgn="b"/>
                      <a:r>
                        <a:rPr lang="en-US" sz="1400" u="none" strike="noStrike" kern="1200">
                          <a:solidFill>
                            <a:schemeClr val="tx1"/>
                          </a:solidFill>
                          <a:effectLst/>
                          <a:latin typeface="Cambria Math" panose="02040503050406030204" pitchFamily="18" charset="0"/>
                          <a:ea typeface="Cambria Math" panose="02040503050406030204" pitchFamily="18" charset="0"/>
                          <a:cs typeface="+mn-cs"/>
                        </a:rPr>
                        <a:t>10</a:t>
                      </a:r>
                    </a:p>
                  </a:txBody>
                  <a:tcPr marL="9525" marR="9525" marT="9525" marB="0" anchor="b"/>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0.00</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2144498.32</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1185900.14</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958598.17</a:t>
                      </a:r>
                    </a:p>
                  </a:txBody>
                  <a:tcPr marL="9525" marR="9525" marT="9525" marB="0" anchor="b">
                    <a:solidFill>
                      <a:schemeClr val="bg1">
                        <a:lumMod val="95000"/>
                      </a:schemeClr>
                    </a:solidFill>
                  </a:tcPr>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327126.86</a:t>
                      </a:r>
                    </a:p>
                  </a:txBody>
                  <a:tcPr marL="9525" marR="9525" marT="9525" marB="0" anchor="b"/>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8.05</a:t>
                      </a:r>
                    </a:p>
                  </a:txBody>
                  <a:tcPr marL="9525" marR="9525" marT="9525" marB="0" anchor="b">
                    <a:solidFill>
                      <a:srgbClr val="FFFF00"/>
                    </a:solidFill>
                  </a:tcPr>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0.029964</a:t>
                      </a:r>
                    </a:p>
                  </a:txBody>
                  <a:tcPr marL="9525" marR="9525" marT="9525" marB="0" anchor="b">
                    <a:solidFill>
                      <a:schemeClr val="accent5">
                        <a:lumMod val="20000"/>
                        <a:lumOff val="80000"/>
                      </a:schemeClr>
                    </a:solidFill>
                  </a:tcPr>
                </a:tc>
                <a:extLst>
                  <a:ext uri="{0D108BD9-81ED-4DB2-BD59-A6C34878D82A}">
                    <a16:rowId xmlns:a16="http://schemas.microsoft.com/office/drawing/2014/main" xmlns="" val="10010"/>
                  </a:ext>
                </a:extLst>
              </a:tr>
              <a:tr h="308507">
                <a:tc>
                  <a:txBody>
                    <a:bodyPr/>
                    <a:lstStyle/>
                    <a:p>
                      <a:pPr algn="ctr" fontAlgn="b"/>
                      <a:r>
                        <a:rPr lang="en-US" sz="1400" u="none" strike="noStrike" kern="1200" dirty="0" err="1" smtClean="0">
                          <a:solidFill>
                            <a:schemeClr val="tx1"/>
                          </a:solidFill>
                          <a:effectLst/>
                          <a:latin typeface="Cambria Math" panose="02040503050406030204" pitchFamily="18" charset="0"/>
                          <a:ea typeface="Cambria Math" panose="02040503050406030204" pitchFamily="18" charset="0"/>
                          <a:cs typeface="+mn-cs"/>
                        </a:rPr>
                        <a:t>Averg</a:t>
                      </a:r>
                      <a:r>
                        <a:rPr lang="en-US" sz="1400" u="none" strike="noStrike" kern="1200" dirty="0" smtClean="0">
                          <a:solidFill>
                            <a:schemeClr val="tx1"/>
                          </a:solidFill>
                          <a:effectLst/>
                          <a:latin typeface="Cambria Math" panose="02040503050406030204" pitchFamily="18" charset="0"/>
                          <a:ea typeface="Cambria Math" panose="02040503050406030204" pitchFamily="18" charset="0"/>
                          <a:cs typeface="+mn-cs"/>
                        </a:rPr>
                        <a:t>.</a:t>
                      </a:r>
                      <a:endParaRPr lang="en-US" sz="1400" u="none" strike="noStrike" kern="1200" dirty="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22.53</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1494278.77</a:t>
                      </a:r>
                    </a:p>
                  </a:txBody>
                  <a:tcPr marL="9525" marR="9525" marT="9525"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759605.96</a:t>
                      </a:r>
                    </a:p>
                  </a:txBody>
                  <a:tcPr marL="9525" marR="9525" marT="9525"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734672.81</a:t>
                      </a:r>
                    </a:p>
                  </a:txBody>
                  <a:tcPr marL="9525" marR="9525" marT="9525"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227940.83</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8.97</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0.013946</a:t>
                      </a: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32393620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b="1" dirty="0" smtClean="0">
                <a:solidFill>
                  <a:prstClr val="black"/>
                </a:solidFill>
              </a:rPr>
              <a:t>Table B3.2: Aggregates of Consumption and VAT Liability (Mil. CFA &amp; %GDP)</a:t>
            </a:r>
            <a:r>
              <a:rPr lang="en-US" sz="2500" b="1" dirty="0">
                <a:solidFill>
                  <a:prstClr val="black"/>
                </a:solidFill>
              </a:rPr>
              <a:t/>
            </a:r>
            <a:br>
              <a:rPr lang="en-US" sz="2500" b="1" dirty="0">
                <a:solidFill>
                  <a:prstClr val="black"/>
                </a:solidFill>
              </a:rPr>
            </a:br>
            <a:r>
              <a:rPr lang="en-US" sz="1500" b="1" i="1" dirty="0" smtClean="0">
                <a:solidFill>
                  <a:prstClr val="black"/>
                </a:solidFill>
              </a:rPr>
              <a:t> </a:t>
            </a:r>
            <a:endParaRPr lang="en-US" sz="2500" b="1" noProof="0"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77" y="5620628"/>
            <a:ext cx="12044468" cy="1200636"/>
          </a:xfrm>
          <a:prstGeom prst="rect">
            <a:avLst/>
          </a:prstGeom>
        </p:spPr>
      </p:pic>
      <p:sp>
        <p:nvSpPr>
          <p:cNvPr id="3" name="Slide Number Placeholder 2"/>
          <p:cNvSpPr>
            <a:spLocks noGrp="1"/>
          </p:cNvSpPr>
          <p:nvPr>
            <p:ph type="sldNum" sz="quarter" idx="12"/>
          </p:nvPr>
        </p:nvSpPr>
        <p:spPr/>
        <p:txBody>
          <a:bodyPr/>
          <a:lstStyle/>
          <a:p>
            <a:fld id="{05631A48-0528-4289-BF9A-731E9281F8F4}" type="slidenum">
              <a:rPr lang="en-US" smtClean="0"/>
              <a:t>33</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84488264"/>
              </p:ext>
            </p:extLst>
          </p:nvPr>
        </p:nvGraphicFramePr>
        <p:xfrm>
          <a:off x="385012" y="1301558"/>
          <a:ext cx="11405934" cy="3749028"/>
        </p:xfrm>
        <a:graphic>
          <a:graphicData uri="http://schemas.openxmlformats.org/drawingml/2006/table">
            <a:tbl>
              <a:tblPr firstRow="1" bandRow="1">
                <a:tableStyleId>{2D5ABB26-0587-4C30-8999-92F81FD0307C}</a:tableStyleId>
              </a:tblPr>
              <a:tblGrid>
                <a:gridCol w="1267326">
                  <a:extLst>
                    <a:ext uri="{9D8B030D-6E8A-4147-A177-3AD203B41FA5}">
                      <a16:colId xmlns:a16="http://schemas.microsoft.com/office/drawing/2014/main" xmlns="" val="20000"/>
                    </a:ext>
                  </a:extLst>
                </a:gridCol>
                <a:gridCol w="1267326">
                  <a:extLst>
                    <a:ext uri="{9D8B030D-6E8A-4147-A177-3AD203B41FA5}">
                      <a16:colId xmlns:a16="http://schemas.microsoft.com/office/drawing/2014/main" xmlns="" val="20001"/>
                    </a:ext>
                  </a:extLst>
                </a:gridCol>
                <a:gridCol w="1267326">
                  <a:extLst>
                    <a:ext uri="{9D8B030D-6E8A-4147-A177-3AD203B41FA5}">
                      <a16:colId xmlns:a16="http://schemas.microsoft.com/office/drawing/2014/main" xmlns="" val="20002"/>
                    </a:ext>
                  </a:extLst>
                </a:gridCol>
                <a:gridCol w="1267326">
                  <a:extLst>
                    <a:ext uri="{9D8B030D-6E8A-4147-A177-3AD203B41FA5}">
                      <a16:colId xmlns:a16="http://schemas.microsoft.com/office/drawing/2014/main" xmlns="" val="20003"/>
                    </a:ext>
                  </a:extLst>
                </a:gridCol>
                <a:gridCol w="1267326">
                  <a:extLst>
                    <a:ext uri="{9D8B030D-6E8A-4147-A177-3AD203B41FA5}">
                      <a16:colId xmlns:a16="http://schemas.microsoft.com/office/drawing/2014/main" xmlns="" val="20004"/>
                    </a:ext>
                  </a:extLst>
                </a:gridCol>
                <a:gridCol w="1267326">
                  <a:extLst>
                    <a:ext uri="{9D8B030D-6E8A-4147-A177-3AD203B41FA5}">
                      <a16:colId xmlns:a16="http://schemas.microsoft.com/office/drawing/2014/main" xmlns="" val="20005"/>
                    </a:ext>
                  </a:extLst>
                </a:gridCol>
                <a:gridCol w="1267326">
                  <a:extLst>
                    <a:ext uri="{9D8B030D-6E8A-4147-A177-3AD203B41FA5}">
                      <a16:colId xmlns:a16="http://schemas.microsoft.com/office/drawing/2014/main" xmlns="" val="20006"/>
                    </a:ext>
                  </a:extLst>
                </a:gridCol>
                <a:gridCol w="1267326">
                  <a:extLst>
                    <a:ext uri="{9D8B030D-6E8A-4147-A177-3AD203B41FA5}">
                      <a16:colId xmlns:a16="http://schemas.microsoft.com/office/drawing/2014/main" xmlns="" val="20007"/>
                    </a:ext>
                  </a:extLst>
                </a:gridCol>
                <a:gridCol w="1267326">
                  <a:extLst>
                    <a:ext uri="{9D8B030D-6E8A-4147-A177-3AD203B41FA5}">
                      <a16:colId xmlns:a16="http://schemas.microsoft.com/office/drawing/2014/main" xmlns="" val="20008"/>
                    </a:ext>
                  </a:extLst>
                </a:gridCol>
              </a:tblGrid>
              <a:tr h="357538">
                <a:tc>
                  <a:txBody>
                    <a:bodyPr/>
                    <a:lstStyle/>
                    <a:p>
                      <a:pPr algn="ctr"/>
                      <a:r>
                        <a:rPr lang="en-US" sz="1300" dirty="0" smtClean="0">
                          <a:latin typeface="Cambria Math" panose="02040503050406030204" pitchFamily="18" charset="0"/>
                          <a:ea typeface="Cambria Math" panose="02040503050406030204" pitchFamily="18" charset="0"/>
                        </a:rPr>
                        <a:t>Decile</a:t>
                      </a:r>
                      <a:endParaRPr lang="en-US" sz="1300" b="1" dirty="0">
                        <a:latin typeface="Cambria Math" panose="02040503050406030204" pitchFamily="18" charset="0"/>
                        <a:ea typeface="Cambria Math" panose="02040503050406030204" pitchFamily="18" charset="0"/>
                      </a:endParaRPr>
                    </a:p>
                  </a:txBody>
                  <a:tcPr>
                    <a:lnT w="12700" cap="flat" cmpd="sng" algn="ctr">
                      <a:solidFill>
                        <a:schemeClr val="tx1"/>
                      </a:solidFill>
                      <a:prstDash val="solid"/>
                      <a:round/>
                      <a:headEnd type="none" w="med" len="med"/>
                      <a:tailEnd type="none" w="med" len="med"/>
                    </a:lnT>
                  </a:tcPr>
                </a:tc>
                <a:tc>
                  <a:txBody>
                    <a:bodyPr/>
                    <a:lstStyle/>
                    <a:p>
                      <a:pPr algn="ctr" fontAlgn="b"/>
                      <a:r>
                        <a:rPr lang="en-US" sz="1300" u="none" strike="noStrike" dirty="0" smtClean="0">
                          <a:effectLst/>
                          <a:latin typeface="Cambria Math" panose="02040503050406030204" pitchFamily="18" charset="0"/>
                          <a:ea typeface="Cambria Math" panose="02040503050406030204" pitchFamily="18" charset="0"/>
                        </a:rPr>
                        <a:t>Consumption, Total</a:t>
                      </a:r>
                      <a:r>
                        <a:rPr lang="en-US" sz="1300" u="none" strike="noStrike" baseline="0" dirty="0" smtClean="0">
                          <a:effectLst/>
                          <a:latin typeface="Cambria Math" panose="02040503050406030204" pitchFamily="18" charset="0"/>
                          <a:ea typeface="Cambria Math" panose="02040503050406030204" pitchFamily="18" charset="0"/>
                        </a:rPr>
                        <a:t> (CFA)</a:t>
                      </a:r>
                      <a:endParaRPr lang="en-US" sz="1300" b="1" i="0" u="none" strike="noStrike" dirty="0">
                        <a:effectLst/>
                        <a:latin typeface="Cambria Math" panose="02040503050406030204" pitchFamily="18" charset="0"/>
                        <a:ea typeface="Cambria Math"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dirty="0" smtClean="0">
                          <a:effectLst/>
                          <a:latin typeface="Cambria Math" panose="02040503050406030204" pitchFamily="18" charset="0"/>
                          <a:ea typeface="Cambria Math" panose="02040503050406030204" pitchFamily="18" charset="0"/>
                        </a:rPr>
                        <a:t>Consumption, Taxable (CFA)</a:t>
                      </a:r>
                      <a:endParaRPr lang="en-US" sz="1300" b="1" i="0" u="none" strike="noStrike" dirty="0">
                        <a:effectLst/>
                        <a:latin typeface="Cambria Math" panose="02040503050406030204" pitchFamily="18" charset="0"/>
                        <a:ea typeface="Cambria Math"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dirty="0" smtClean="0">
                          <a:effectLst/>
                          <a:latin typeface="Cambria Math" panose="02040503050406030204" pitchFamily="18" charset="0"/>
                          <a:ea typeface="Cambria Math" panose="02040503050406030204" pitchFamily="18" charset="0"/>
                        </a:rPr>
                        <a:t>Consumption, Exempt (CFA)</a:t>
                      </a:r>
                      <a:endParaRPr lang="en-US" sz="1300" b="1" i="0" u="none" strike="noStrike" dirty="0">
                        <a:effectLst/>
                        <a:latin typeface="Cambria Math" panose="02040503050406030204" pitchFamily="18" charset="0"/>
                        <a:ea typeface="Cambria Math"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dirty="0" smtClean="0">
                          <a:effectLst/>
                          <a:latin typeface="Cambria Math" panose="02040503050406030204" pitchFamily="18" charset="0"/>
                          <a:ea typeface="Cambria Math" panose="02040503050406030204" pitchFamily="18" charset="0"/>
                        </a:rPr>
                        <a:t>VAT Liability </a:t>
                      </a:r>
                    </a:p>
                    <a:p>
                      <a:pPr algn="ctr" fontAlgn="b"/>
                      <a:r>
                        <a:rPr lang="en-US" sz="1300" u="none" strike="noStrike" dirty="0" smtClean="0">
                          <a:effectLst/>
                          <a:latin typeface="Cambria Math" panose="02040503050406030204" pitchFamily="18" charset="0"/>
                          <a:ea typeface="Cambria Math" panose="02040503050406030204" pitchFamily="18" charset="0"/>
                        </a:rPr>
                        <a:t>(CFA)</a:t>
                      </a:r>
                      <a:endParaRPr lang="en-US" sz="1300" b="1" i="0" u="none" strike="noStrike" dirty="0">
                        <a:effectLst/>
                        <a:latin typeface="Cambria Math" panose="02040503050406030204" pitchFamily="18" charset="0"/>
                        <a:ea typeface="Cambria Math"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300" u="none" strike="noStrike" dirty="0" smtClean="0">
                          <a:effectLst/>
                          <a:latin typeface="Cambria Math" panose="02040503050406030204" pitchFamily="18" charset="0"/>
                          <a:ea typeface="Cambria Math" panose="02040503050406030204" pitchFamily="18" charset="0"/>
                        </a:rPr>
                        <a:t>Consumption, Total</a:t>
                      </a:r>
                      <a:r>
                        <a:rPr lang="en-US" sz="1300" u="none" strike="noStrike" baseline="0" dirty="0" smtClean="0">
                          <a:effectLst/>
                          <a:latin typeface="Cambria Math" panose="02040503050406030204" pitchFamily="18" charset="0"/>
                          <a:ea typeface="Cambria Math" panose="02040503050406030204" pitchFamily="18" charset="0"/>
                        </a:rPr>
                        <a:t> (%GDP)</a:t>
                      </a:r>
                      <a:endParaRPr lang="en-US" sz="1300" b="1" i="0" u="none" strike="noStrike" dirty="0">
                        <a:effectLst/>
                        <a:latin typeface="Cambria Math" panose="02040503050406030204" pitchFamily="18" charset="0"/>
                        <a:ea typeface="Cambria Math"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dirty="0" smtClean="0">
                          <a:effectLst/>
                          <a:latin typeface="Cambria Math" panose="02040503050406030204" pitchFamily="18" charset="0"/>
                          <a:ea typeface="Cambria Math" panose="02040503050406030204" pitchFamily="18" charset="0"/>
                        </a:rPr>
                        <a:t>Consumption, Taxable (%GDP)</a:t>
                      </a:r>
                      <a:endParaRPr lang="en-US" sz="1300" b="1" i="0" u="none" strike="noStrike" dirty="0">
                        <a:effectLst/>
                        <a:latin typeface="Cambria Math" panose="02040503050406030204" pitchFamily="18" charset="0"/>
                        <a:ea typeface="Cambria Math"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dirty="0" smtClean="0">
                          <a:effectLst/>
                          <a:latin typeface="Cambria Math" panose="02040503050406030204" pitchFamily="18" charset="0"/>
                          <a:ea typeface="Cambria Math" panose="02040503050406030204" pitchFamily="18" charset="0"/>
                        </a:rPr>
                        <a:t>Consumption, Exempt (%GDP)</a:t>
                      </a:r>
                      <a:endParaRPr lang="en-US" sz="1300" b="1" i="0" u="none" strike="noStrike" dirty="0">
                        <a:effectLst/>
                        <a:latin typeface="Cambria Math" panose="02040503050406030204" pitchFamily="18" charset="0"/>
                        <a:ea typeface="Cambria Math"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dirty="0" smtClean="0">
                          <a:effectLst/>
                          <a:latin typeface="Cambria Math" panose="02040503050406030204" pitchFamily="18" charset="0"/>
                          <a:ea typeface="Cambria Math" panose="02040503050406030204" pitchFamily="18" charset="0"/>
                        </a:rPr>
                        <a:t>VAT Liability </a:t>
                      </a:r>
                    </a:p>
                    <a:p>
                      <a:pPr algn="ctr" fontAlgn="b"/>
                      <a:r>
                        <a:rPr lang="en-US" sz="1300" u="none" strike="noStrike" dirty="0" smtClean="0">
                          <a:effectLst/>
                          <a:latin typeface="Cambria Math" panose="02040503050406030204" pitchFamily="18" charset="0"/>
                          <a:ea typeface="Cambria Math" panose="02040503050406030204" pitchFamily="18" charset="0"/>
                        </a:rPr>
                        <a:t>(%GDP)</a:t>
                      </a:r>
                      <a:endParaRPr lang="en-US" sz="1300" b="1" i="0" u="none" strike="noStrike" dirty="0">
                        <a:effectLst/>
                        <a:latin typeface="Cambria Math" panose="02040503050406030204" pitchFamily="18" charset="0"/>
                        <a:ea typeface="Cambria Math"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0"/>
                  </a:ext>
                </a:extLst>
              </a:tr>
              <a:tr h="303933">
                <a:tc>
                  <a:txBody>
                    <a:bodyPr/>
                    <a:lstStyle/>
                    <a:p>
                      <a:pPr algn="ctr" fontAlgn="b"/>
                      <a:r>
                        <a:rPr lang="en-US" sz="1400" u="none" strike="noStrike" kern="1200" dirty="0">
                          <a:effectLst/>
                          <a:latin typeface="Cambria Math" panose="02040503050406030204" pitchFamily="18" charset="0"/>
                          <a:ea typeface="Cambria Math" panose="02040503050406030204" pitchFamily="18" charset="0"/>
                        </a:rPr>
                        <a:t>1</a:t>
                      </a:r>
                      <a:endParaRPr lang="en-US" sz="1400" u="none" strike="noStrike" kern="1200" dirty="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245017.10</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106439.64</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138577.46</a:t>
                      </a:r>
                    </a:p>
                  </a:txBody>
                  <a:tcPr marL="9525" marR="9525" marT="9525" marB="0" anchor="b">
                    <a:solidFill>
                      <a:schemeClr val="bg1">
                        <a:lumMod val="95000"/>
                      </a:schemeClr>
                    </a:solidFill>
                  </a:tcPr>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37375.49</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6.10</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2.65</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3.45</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0.93</a:t>
                      </a:r>
                    </a:p>
                  </a:txBody>
                  <a:tcPr marL="9525" marR="9525" marT="9525" marB="0" anchor="b"/>
                </a:tc>
                <a:extLst>
                  <a:ext uri="{0D108BD9-81ED-4DB2-BD59-A6C34878D82A}">
                    <a16:rowId xmlns:a16="http://schemas.microsoft.com/office/drawing/2014/main" xmlns="" val="10001"/>
                  </a:ext>
                </a:extLst>
              </a:tr>
              <a:tr h="303933">
                <a:tc>
                  <a:txBody>
                    <a:bodyPr/>
                    <a:lstStyle/>
                    <a:p>
                      <a:pPr algn="ctr" fontAlgn="b"/>
                      <a:r>
                        <a:rPr lang="en-US" sz="1400" u="none" strike="noStrike" kern="1200">
                          <a:effectLst/>
                          <a:latin typeface="Cambria Math" panose="02040503050406030204" pitchFamily="18" charset="0"/>
                          <a:ea typeface="Cambria Math" panose="02040503050406030204" pitchFamily="18" charset="0"/>
                        </a:rPr>
                        <a:t>2</a:t>
                      </a:r>
                      <a:endParaRPr lang="en-US" sz="1400" u="none" strike="noStrike" kern="120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259613.13</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123819.96</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135793.16</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39602.00</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6.46</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3.08</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3.38</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0.99</a:t>
                      </a:r>
                    </a:p>
                  </a:txBody>
                  <a:tcPr marL="9525" marR="9525" marT="9525" marB="0" anchor="b"/>
                </a:tc>
                <a:extLst>
                  <a:ext uri="{0D108BD9-81ED-4DB2-BD59-A6C34878D82A}">
                    <a16:rowId xmlns:a16="http://schemas.microsoft.com/office/drawing/2014/main" xmlns="" val="10002"/>
                  </a:ext>
                </a:extLst>
              </a:tr>
              <a:tr h="303933">
                <a:tc>
                  <a:txBody>
                    <a:bodyPr/>
                    <a:lstStyle/>
                    <a:p>
                      <a:pPr algn="ctr" fontAlgn="b"/>
                      <a:r>
                        <a:rPr lang="en-US" sz="1400" u="none" strike="noStrike" kern="1200" dirty="0">
                          <a:effectLst/>
                          <a:latin typeface="Cambria Math" panose="02040503050406030204" pitchFamily="18" charset="0"/>
                          <a:ea typeface="Cambria Math" panose="02040503050406030204" pitchFamily="18" charset="0"/>
                        </a:rPr>
                        <a:t>3</a:t>
                      </a:r>
                      <a:endParaRPr lang="en-US" sz="1400" u="none" strike="noStrike" kern="1200" dirty="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286439.32</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138885.68</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147553.64</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43694.13</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7.13</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3.46</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3.67</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1.09</a:t>
                      </a:r>
                    </a:p>
                  </a:txBody>
                  <a:tcPr marL="9525" marR="9525" marT="9525" marB="0" anchor="b"/>
                </a:tc>
                <a:extLst>
                  <a:ext uri="{0D108BD9-81ED-4DB2-BD59-A6C34878D82A}">
                    <a16:rowId xmlns:a16="http://schemas.microsoft.com/office/drawing/2014/main" xmlns="" val="10003"/>
                  </a:ext>
                </a:extLst>
              </a:tr>
              <a:tr h="303933">
                <a:tc>
                  <a:txBody>
                    <a:bodyPr/>
                    <a:lstStyle/>
                    <a:p>
                      <a:pPr algn="ctr" fontAlgn="b"/>
                      <a:r>
                        <a:rPr lang="en-US" sz="1400" u="none" strike="noStrike" kern="1200">
                          <a:effectLst/>
                          <a:latin typeface="Cambria Math" panose="02040503050406030204" pitchFamily="18" charset="0"/>
                          <a:ea typeface="Cambria Math" panose="02040503050406030204" pitchFamily="18" charset="0"/>
                        </a:rPr>
                        <a:t>4</a:t>
                      </a:r>
                      <a:endParaRPr lang="en-US" sz="1400" u="none" strike="noStrike" kern="120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316569.21</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156670.14</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159899.07</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48290.22</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7.88</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3.90</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3.98</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1.20</a:t>
                      </a:r>
                    </a:p>
                  </a:txBody>
                  <a:tcPr marL="9525" marR="9525" marT="9525" marB="0" anchor="b"/>
                </a:tc>
                <a:extLst>
                  <a:ext uri="{0D108BD9-81ED-4DB2-BD59-A6C34878D82A}">
                    <a16:rowId xmlns:a16="http://schemas.microsoft.com/office/drawing/2014/main" xmlns="" val="10004"/>
                  </a:ext>
                </a:extLst>
              </a:tr>
              <a:tr h="303933">
                <a:tc>
                  <a:txBody>
                    <a:bodyPr/>
                    <a:lstStyle/>
                    <a:p>
                      <a:pPr algn="ctr" fontAlgn="b"/>
                      <a:r>
                        <a:rPr lang="en-US" sz="1400" u="none" strike="noStrike" kern="1200">
                          <a:effectLst/>
                          <a:latin typeface="Cambria Math" panose="02040503050406030204" pitchFamily="18" charset="0"/>
                          <a:ea typeface="Cambria Math" panose="02040503050406030204" pitchFamily="18" charset="0"/>
                        </a:rPr>
                        <a:t>5</a:t>
                      </a:r>
                      <a:endParaRPr lang="en-US" sz="1400" u="none" strike="noStrike" kern="120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344108.63</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173537.91</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170570.71</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52491.15</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8.57</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4.32</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4.25</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1.31</a:t>
                      </a:r>
                    </a:p>
                  </a:txBody>
                  <a:tcPr marL="9525" marR="9525" marT="9525" marB="0" anchor="b"/>
                </a:tc>
                <a:extLst>
                  <a:ext uri="{0D108BD9-81ED-4DB2-BD59-A6C34878D82A}">
                    <a16:rowId xmlns:a16="http://schemas.microsoft.com/office/drawing/2014/main" xmlns="" val="10005"/>
                  </a:ext>
                </a:extLst>
              </a:tr>
              <a:tr h="303933">
                <a:tc>
                  <a:txBody>
                    <a:bodyPr/>
                    <a:lstStyle/>
                    <a:p>
                      <a:pPr algn="ctr" fontAlgn="b"/>
                      <a:r>
                        <a:rPr lang="en-US" sz="1400" u="none" strike="noStrike" kern="1200" dirty="0">
                          <a:effectLst/>
                          <a:latin typeface="Cambria Math" panose="02040503050406030204" pitchFamily="18" charset="0"/>
                          <a:ea typeface="Cambria Math" panose="02040503050406030204" pitchFamily="18" charset="0"/>
                        </a:rPr>
                        <a:t>6</a:t>
                      </a:r>
                      <a:endParaRPr lang="en-US" sz="1400" u="none" strike="noStrike" kern="1200" dirty="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360293.11</a:t>
                      </a:r>
                    </a:p>
                  </a:txBody>
                  <a:tcPr marL="9525" marR="9525" marT="9525" marB="0" anchor="b">
                    <a:solidFill>
                      <a:schemeClr val="bg1">
                        <a:lumMod val="95000"/>
                      </a:schemeClr>
                    </a:solidFill>
                  </a:tcPr>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182857.19</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177435.92</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54959.97</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8.97</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4.55</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4.42</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1.37</a:t>
                      </a:r>
                    </a:p>
                  </a:txBody>
                  <a:tcPr marL="9525" marR="9525" marT="9525" marB="0" anchor="b"/>
                </a:tc>
                <a:extLst>
                  <a:ext uri="{0D108BD9-81ED-4DB2-BD59-A6C34878D82A}">
                    <a16:rowId xmlns:a16="http://schemas.microsoft.com/office/drawing/2014/main" xmlns="" val="10006"/>
                  </a:ext>
                </a:extLst>
              </a:tr>
              <a:tr h="303933">
                <a:tc>
                  <a:txBody>
                    <a:bodyPr/>
                    <a:lstStyle/>
                    <a:p>
                      <a:pPr algn="ctr" fontAlgn="b"/>
                      <a:r>
                        <a:rPr lang="en-US" sz="1400" u="none" strike="noStrike" kern="1200">
                          <a:effectLst/>
                          <a:latin typeface="Cambria Math" panose="02040503050406030204" pitchFamily="18" charset="0"/>
                          <a:ea typeface="Cambria Math" panose="02040503050406030204" pitchFamily="18" charset="0"/>
                        </a:rPr>
                        <a:t>7</a:t>
                      </a:r>
                      <a:endParaRPr lang="en-US" sz="1400" u="none" strike="noStrike" kern="120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379469.92</a:t>
                      </a:r>
                    </a:p>
                  </a:txBody>
                  <a:tcPr marL="9525" marR="9525" marT="9525" marB="0" anchor="b">
                    <a:solidFill>
                      <a:schemeClr val="bg1">
                        <a:lumMod val="95000"/>
                      </a:schemeClr>
                    </a:solidFill>
                  </a:tcPr>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189867.73</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189602.19</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57885.24</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9.45</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4.73</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4.72</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1.44</a:t>
                      </a:r>
                    </a:p>
                  </a:txBody>
                  <a:tcPr marL="9525" marR="9525" marT="9525" marB="0" anchor="b"/>
                </a:tc>
                <a:extLst>
                  <a:ext uri="{0D108BD9-81ED-4DB2-BD59-A6C34878D82A}">
                    <a16:rowId xmlns:a16="http://schemas.microsoft.com/office/drawing/2014/main" xmlns="" val="10007"/>
                  </a:ext>
                </a:extLst>
              </a:tr>
              <a:tr h="303933">
                <a:tc>
                  <a:txBody>
                    <a:bodyPr/>
                    <a:lstStyle/>
                    <a:p>
                      <a:pPr algn="ctr" fontAlgn="b"/>
                      <a:r>
                        <a:rPr lang="en-US" sz="1400" u="none" strike="noStrike" kern="1200">
                          <a:effectLst/>
                          <a:latin typeface="Cambria Math" panose="02040503050406030204" pitchFamily="18" charset="0"/>
                          <a:ea typeface="Cambria Math" panose="02040503050406030204" pitchFamily="18" charset="0"/>
                        </a:rPr>
                        <a:t>8</a:t>
                      </a:r>
                      <a:endParaRPr lang="en-US" sz="1400" u="none" strike="noStrike" kern="120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409504.49</a:t>
                      </a:r>
                    </a:p>
                  </a:txBody>
                  <a:tcPr marL="9525" marR="9525" marT="9525" marB="0" anchor="b">
                    <a:solidFill>
                      <a:schemeClr val="bg1">
                        <a:lumMod val="95000"/>
                      </a:schemeClr>
                    </a:solidFill>
                  </a:tcPr>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209513.30</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199991.19</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62466.79</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10.19</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5.21</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4.98</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1.55</a:t>
                      </a:r>
                    </a:p>
                  </a:txBody>
                  <a:tcPr marL="9525" marR="9525" marT="9525" marB="0" anchor="b"/>
                </a:tc>
                <a:extLst>
                  <a:ext uri="{0D108BD9-81ED-4DB2-BD59-A6C34878D82A}">
                    <a16:rowId xmlns:a16="http://schemas.microsoft.com/office/drawing/2014/main" xmlns="" val="10008"/>
                  </a:ext>
                </a:extLst>
              </a:tr>
              <a:tr h="303933">
                <a:tc>
                  <a:txBody>
                    <a:bodyPr/>
                    <a:lstStyle/>
                    <a:p>
                      <a:pPr algn="ctr" fontAlgn="b"/>
                      <a:r>
                        <a:rPr lang="en-US" sz="1400" u="none" strike="noStrike" kern="1200">
                          <a:effectLst/>
                          <a:latin typeface="Cambria Math" panose="02040503050406030204" pitchFamily="18" charset="0"/>
                          <a:ea typeface="Cambria Math" panose="02040503050406030204" pitchFamily="18" charset="0"/>
                        </a:rPr>
                        <a:t>9</a:t>
                      </a:r>
                      <a:endParaRPr lang="en-US" sz="1400" u="none" strike="noStrike" kern="120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491780.43</a:t>
                      </a:r>
                    </a:p>
                  </a:txBody>
                  <a:tcPr marL="9525" marR="9525" marT="9525" marB="0" anchor="b">
                    <a:solidFill>
                      <a:schemeClr val="bg1">
                        <a:lumMod val="95000"/>
                      </a:schemeClr>
                    </a:solidFill>
                  </a:tcPr>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265618.08</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226162.35</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75017.35</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12.24</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6.61</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5.63</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1.87</a:t>
                      </a:r>
                    </a:p>
                  </a:txBody>
                  <a:tcPr marL="9525" marR="9525" marT="9525" marB="0" anchor="b"/>
                </a:tc>
                <a:extLst>
                  <a:ext uri="{0D108BD9-81ED-4DB2-BD59-A6C34878D82A}">
                    <a16:rowId xmlns:a16="http://schemas.microsoft.com/office/drawing/2014/main" xmlns="" val="10009"/>
                  </a:ext>
                </a:extLst>
              </a:tr>
              <a:tr h="303933">
                <a:tc>
                  <a:txBody>
                    <a:bodyPr/>
                    <a:lstStyle/>
                    <a:p>
                      <a:pPr algn="ctr" fontAlgn="b"/>
                      <a:r>
                        <a:rPr lang="en-US" sz="1400" u="none" strike="noStrike" kern="1200">
                          <a:effectLst/>
                          <a:latin typeface="Cambria Math" panose="02040503050406030204" pitchFamily="18" charset="0"/>
                          <a:ea typeface="Cambria Math" panose="02040503050406030204" pitchFamily="18" charset="0"/>
                        </a:rPr>
                        <a:t>10</a:t>
                      </a:r>
                      <a:endParaRPr lang="en-US" sz="1400" u="none" strike="noStrike" kern="120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519827.68</a:t>
                      </a:r>
                    </a:p>
                  </a:txBody>
                  <a:tcPr marL="9525" marR="9525" marT="9525" marB="0" anchor="b">
                    <a:solidFill>
                      <a:schemeClr val="bg1">
                        <a:lumMod val="95000"/>
                      </a:schemeClr>
                    </a:solidFill>
                  </a:tcPr>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287462.91</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232364.77</a:t>
                      </a:r>
                    </a:p>
                  </a:txBody>
                  <a:tcPr marL="9525" marR="9525" marT="9525" marB="0" anchor="b">
                    <a:solidFill>
                      <a:schemeClr val="bg1">
                        <a:lumMod val="95000"/>
                      </a:schemeClr>
                    </a:solidFill>
                  </a:tcPr>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79295.75</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12.94</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7.16</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5.78</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1.97</a:t>
                      </a:r>
                    </a:p>
                  </a:txBody>
                  <a:tcPr marL="9525" marR="9525" marT="9525" marB="0" anchor="b"/>
                </a:tc>
                <a:extLst>
                  <a:ext uri="{0D108BD9-81ED-4DB2-BD59-A6C34878D82A}">
                    <a16:rowId xmlns:a16="http://schemas.microsoft.com/office/drawing/2014/main" xmlns="" val="10010"/>
                  </a:ext>
                </a:extLst>
              </a:tr>
              <a:tr h="303933">
                <a:tc>
                  <a:txBody>
                    <a:bodyPr/>
                    <a:lstStyle/>
                    <a:p>
                      <a:pPr algn="ctr" fontAlgn="b"/>
                      <a:r>
                        <a:rPr lang="en-US" sz="1400" u="none" strike="noStrike" kern="1200" dirty="0">
                          <a:effectLst/>
                          <a:latin typeface="Cambria Math" panose="02040503050406030204" pitchFamily="18" charset="0"/>
                          <a:ea typeface="Cambria Math" panose="02040503050406030204" pitchFamily="18" charset="0"/>
                        </a:rPr>
                        <a:t>Total</a:t>
                      </a:r>
                      <a:endParaRPr lang="en-US" sz="1400" u="none" strike="noStrike" kern="1200" dirty="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effectLst/>
                          <a:latin typeface="Cambria Math" panose="02040503050406030204" pitchFamily="18" charset="0"/>
                          <a:ea typeface="Cambria Math" panose="02040503050406030204" pitchFamily="18" charset="0"/>
                        </a:rPr>
                        <a:t>3622140.7</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smtClean="0">
                          <a:effectLst/>
                          <a:latin typeface="Cambria Math" panose="02040503050406030204" pitchFamily="18" charset="0"/>
                          <a:ea typeface="Cambria Math" panose="02040503050406030204" pitchFamily="18" charset="0"/>
                        </a:rPr>
                        <a:t>1841289.4</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smtClean="0">
                          <a:effectLst/>
                          <a:latin typeface="Cambria Math" panose="02040503050406030204" pitchFamily="18" charset="0"/>
                          <a:ea typeface="Cambria Math" panose="02040503050406030204" pitchFamily="18" charset="0"/>
                        </a:rPr>
                        <a:t>1780851.3</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smtClean="0">
                          <a:effectLst/>
                          <a:latin typeface="Cambria Math" panose="02040503050406030204" pitchFamily="18" charset="0"/>
                          <a:ea typeface="Cambria Math" panose="02040503050406030204" pitchFamily="18" charset="0"/>
                        </a:rPr>
                        <a:t>552529.9</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effectLst/>
                          <a:latin typeface="Cambria Math" panose="02040503050406030204" pitchFamily="18" charset="0"/>
                          <a:ea typeface="Cambria Math" panose="02040503050406030204" pitchFamily="18" charset="0"/>
                        </a:rPr>
                        <a:t>90.2</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smtClean="0">
                          <a:effectLst/>
                          <a:latin typeface="Cambria Math" panose="02040503050406030204" pitchFamily="18" charset="0"/>
                          <a:ea typeface="Cambria Math" panose="02040503050406030204" pitchFamily="18" charset="0"/>
                        </a:rPr>
                        <a:t>45.8</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smtClean="0">
                          <a:effectLst/>
                          <a:latin typeface="Cambria Math" panose="02040503050406030204" pitchFamily="18" charset="0"/>
                          <a:ea typeface="Cambria Math" panose="02040503050406030204" pitchFamily="18" charset="0"/>
                        </a:rPr>
                        <a:t>44.3</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smtClean="0">
                          <a:effectLst/>
                          <a:latin typeface="Cambria Math" panose="02040503050406030204" pitchFamily="18" charset="0"/>
                          <a:ea typeface="Cambria Math" panose="02040503050406030204" pitchFamily="18" charset="0"/>
                        </a:rPr>
                        <a:t>13.8</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5733004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749" y="617826"/>
            <a:ext cx="1285068" cy="4935295"/>
          </a:xfrm>
        </p:spPr>
        <p:txBody>
          <a:bodyPr vert="vert270">
            <a:normAutofit fontScale="90000"/>
          </a:bodyPr>
          <a:lstStyle/>
          <a:p>
            <a:pPr algn="ctr"/>
            <a:r>
              <a:rPr lang="en-US" sz="2800" b="1" dirty="0" smtClean="0"/>
              <a:t>BFATAX</a:t>
            </a:r>
            <a:r>
              <a:rPr lang="en-US" sz="4000" b="1" dirty="0" smtClean="0"/>
              <a:t/>
            </a:r>
            <a:br>
              <a:rPr lang="en-US" sz="4000" b="1" dirty="0" smtClean="0"/>
            </a:br>
            <a:r>
              <a:rPr lang="en-US" sz="3600" b="1" dirty="0"/>
              <a:t>S</a:t>
            </a:r>
            <a:r>
              <a:rPr lang="en-US" sz="3600" b="1" dirty="0" smtClean="0"/>
              <a:t>imulation (IV)</a:t>
            </a:r>
            <a:r>
              <a:rPr lang="en-US" sz="3300" b="1" dirty="0" smtClean="0"/>
              <a:t> </a:t>
            </a:r>
            <a:br>
              <a:rPr lang="en-US" sz="3300" b="1" dirty="0" smtClean="0"/>
            </a:br>
            <a:r>
              <a:rPr lang="en-US" sz="3300" b="1" dirty="0" smtClean="0"/>
              <a:t>standard 18% rate </a:t>
            </a:r>
            <a:br>
              <a:rPr lang="en-US" sz="3300" b="1" dirty="0" smtClean="0"/>
            </a:br>
            <a:r>
              <a:rPr lang="en-US" sz="3300" b="1" dirty="0" smtClean="0"/>
              <a:t>+ new 5% rate on exempts</a:t>
            </a:r>
            <a:br>
              <a:rPr lang="en-US" sz="3300" b="1" dirty="0" smtClean="0"/>
            </a:br>
            <a:r>
              <a:rPr lang="en-US" sz="2800" b="1" i="1" dirty="0" smtClean="0"/>
              <a:t>(Fixed Shares Assumption)</a:t>
            </a:r>
            <a:endParaRPr lang="en-US" sz="2800" b="1" i="1" noProof="0"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77" y="5620628"/>
            <a:ext cx="12044468" cy="1200636"/>
          </a:xfrm>
          <a:prstGeom prst="rect">
            <a:avLst/>
          </a:prstGeom>
        </p:spPr>
      </p:pic>
      <p:sp>
        <p:nvSpPr>
          <p:cNvPr id="3" name="Slide Number Placeholder 2"/>
          <p:cNvSpPr>
            <a:spLocks noGrp="1"/>
          </p:cNvSpPr>
          <p:nvPr>
            <p:ph type="sldNum" sz="quarter" idx="12"/>
          </p:nvPr>
        </p:nvSpPr>
        <p:spPr/>
        <p:txBody>
          <a:bodyPr/>
          <a:lstStyle/>
          <a:p>
            <a:fld id="{05631A48-0528-4289-BF9A-731E9281F8F4}" type="slidenum">
              <a:rPr lang="en-US" smtClean="0"/>
              <a:t>34</a:t>
            </a:fld>
            <a:endParaRPr lang="en-US"/>
          </a:p>
        </p:txBody>
      </p:sp>
      <p:pic>
        <p:nvPicPr>
          <p:cNvPr id="6" name="Picture 5"/>
          <p:cNvPicPr>
            <a:picLocks noChangeAspect="1"/>
          </p:cNvPicPr>
          <p:nvPr/>
        </p:nvPicPr>
        <p:blipFill>
          <a:blip r:embed="rId4"/>
          <a:stretch>
            <a:fillRect/>
          </a:stretch>
        </p:blipFill>
        <p:spPr>
          <a:xfrm>
            <a:off x="1949646" y="0"/>
            <a:ext cx="9209470" cy="6740694"/>
          </a:xfrm>
          <a:prstGeom prst="rect">
            <a:avLst/>
          </a:prstGeom>
        </p:spPr>
      </p:pic>
    </p:spTree>
    <p:extLst>
      <p:ext uri="{BB962C8B-B14F-4D97-AF65-F5344CB8AC3E}">
        <p14:creationId xmlns:p14="http://schemas.microsoft.com/office/powerpoint/2010/main" val="3978692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7" y="105055"/>
            <a:ext cx="10515600" cy="1325563"/>
          </a:xfrm>
        </p:spPr>
        <p:txBody>
          <a:bodyPr>
            <a:normAutofit/>
          </a:bodyPr>
          <a:lstStyle/>
          <a:p>
            <a:r>
              <a:rPr lang="en-US" sz="2500" b="1" noProof="0" dirty="0" smtClean="0"/>
              <a:t>Table B5.1: </a:t>
            </a:r>
            <a:r>
              <a:rPr lang="en-US" sz="2800" b="1" dirty="0">
                <a:solidFill>
                  <a:prstClr val="black"/>
                </a:solidFill>
              </a:rPr>
              <a:t>Households' VAT shares of income and consumption by decile averages (%); Consumption and VAT Liability by decile averages (CFA)</a:t>
            </a:r>
            <a:endParaRPr lang="en-US" sz="2500" b="1" noProof="0"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77" y="5620628"/>
            <a:ext cx="12044468" cy="1200636"/>
          </a:xfrm>
          <a:prstGeom prst="rect">
            <a:avLst/>
          </a:prstGeom>
        </p:spPr>
      </p:pic>
      <p:sp>
        <p:nvSpPr>
          <p:cNvPr id="3" name="Slide Number Placeholder 2"/>
          <p:cNvSpPr>
            <a:spLocks noGrp="1"/>
          </p:cNvSpPr>
          <p:nvPr>
            <p:ph type="sldNum" sz="quarter" idx="12"/>
          </p:nvPr>
        </p:nvSpPr>
        <p:spPr/>
        <p:txBody>
          <a:bodyPr/>
          <a:lstStyle/>
          <a:p>
            <a:fld id="{05631A48-0528-4289-BF9A-731E9281F8F4}" type="slidenum">
              <a:rPr lang="en-US" smtClean="0"/>
              <a:t>35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353854435"/>
              </p:ext>
            </p:extLst>
          </p:nvPr>
        </p:nvGraphicFramePr>
        <p:xfrm>
          <a:off x="348763" y="1371510"/>
          <a:ext cx="10270840" cy="3881257"/>
        </p:xfrm>
        <a:graphic>
          <a:graphicData uri="http://schemas.openxmlformats.org/drawingml/2006/table">
            <a:tbl>
              <a:tblPr firstRow="1" bandRow="1">
                <a:tableStyleId>{2D5ABB26-0587-4C30-8999-92F81FD0307C}</a:tableStyleId>
              </a:tblPr>
              <a:tblGrid>
                <a:gridCol w="1283855">
                  <a:extLst>
                    <a:ext uri="{9D8B030D-6E8A-4147-A177-3AD203B41FA5}">
                      <a16:colId xmlns:a16="http://schemas.microsoft.com/office/drawing/2014/main" xmlns="" val="20000"/>
                    </a:ext>
                  </a:extLst>
                </a:gridCol>
                <a:gridCol w="1283855">
                  <a:extLst>
                    <a:ext uri="{9D8B030D-6E8A-4147-A177-3AD203B41FA5}">
                      <a16:colId xmlns:a16="http://schemas.microsoft.com/office/drawing/2014/main" xmlns="" val="20002"/>
                    </a:ext>
                  </a:extLst>
                </a:gridCol>
                <a:gridCol w="1283855">
                  <a:extLst>
                    <a:ext uri="{9D8B030D-6E8A-4147-A177-3AD203B41FA5}">
                      <a16:colId xmlns:a16="http://schemas.microsoft.com/office/drawing/2014/main" xmlns="" val="20003"/>
                    </a:ext>
                  </a:extLst>
                </a:gridCol>
                <a:gridCol w="1283855">
                  <a:extLst>
                    <a:ext uri="{9D8B030D-6E8A-4147-A177-3AD203B41FA5}">
                      <a16:colId xmlns:a16="http://schemas.microsoft.com/office/drawing/2014/main" xmlns="" val="20004"/>
                    </a:ext>
                  </a:extLst>
                </a:gridCol>
                <a:gridCol w="1283855">
                  <a:extLst>
                    <a:ext uri="{9D8B030D-6E8A-4147-A177-3AD203B41FA5}">
                      <a16:colId xmlns:a16="http://schemas.microsoft.com/office/drawing/2014/main" xmlns="" val="20005"/>
                    </a:ext>
                  </a:extLst>
                </a:gridCol>
                <a:gridCol w="1283855">
                  <a:extLst>
                    <a:ext uri="{9D8B030D-6E8A-4147-A177-3AD203B41FA5}">
                      <a16:colId xmlns:a16="http://schemas.microsoft.com/office/drawing/2014/main" xmlns="" val="20006"/>
                    </a:ext>
                  </a:extLst>
                </a:gridCol>
                <a:gridCol w="1283855">
                  <a:extLst>
                    <a:ext uri="{9D8B030D-6E8A-4147-A177-3AD203B41FA5}">
                      <a16:colId xmlns:a16="http://schemas.microsoft.com/office/drawing/2014/main" xmlns="" val="20007"/>
                    </a:ext>
                  </a:extLst>
                </a:gridCol>
                <a:gridCol w="1283855">
                  <a:extLst>
                    <a:ext uri="{9D8B030D-6E8A-4147-A177-3AD203B41FA5}">
                      <a16:colId xmlns:a16="http://schemas.microsoft.com/office/drawing/2014/main" xmlns="" val="20008"/>
                    </a:ext>
                  </a:extLst>
                </a:gridCol>
              </a:tblGrid>
              <a:tr h="405708">
                <a:tc>
                  <a:txBody>
                    <a:bodyPr/>
                    <a:lstStyle/>
                    <a:p>
                      <a:pPr algn="ctr" fontAlgn="b"/>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Decile</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VAT’s share in total income</a:t>
                      </a:r>
                      <a:endParaRPr lang="en-US" sz="1300" u="none" strike="noStrike" kern="1200" dirty="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Consumption, </a:t>
                      </a:r>
                    </a:p>
                    <a:p>
                      <a:pPr algn="ctr" fontAlgn="b"/>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Total (CFA)</a:t>
                      </a:r>
                      <a:endParaRPr lang="en-US" sz="1300" u="none" strike="noStrike" kern="1200" dirty="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Consumption, </a:t>
                      </a:r>
                    </a:p>
                    <a:p>
                      <a:pPr algn="ctr" fontAlgn="b"/>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Taxable (CFA)</a:t>
                      </a:r>
                      <a:endParaRPr lang="en-US" sz="1300" u="none" strike="noStrike" kern="1200" dirty="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Consumption, </a:t>
                      </a:r>
                    </a:p>
                    <a:p>
                      <a:pPr algn="ctr" fontAlgn="b"/>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Exempt (CFA)</a:t>
                      </a:r>
                      <a:endParaRPr lang="en-US" sz="1300" u="none" strike="noStrike" kern="1200" dirty="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VAT Liability </a:t>
                      </a:r>
                    </a:p>
                    <a:p>
                      <a:pPr algn="ctr" fontAlgn="b"/>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(CFA)</a:t>
                      </a:r>
                      <a:endParaRPr lang="en-US" sz="1300" u="none" strike="noStrike" kern="1200" dirty="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Welfare Cost CV (%</a:t>
                      </a:r>
                      <a:r>
                        <a:rPr lang="en-US" sz="1300" u="none" strike="noStrike" kern="1200" baseline="0" dirty="0" smtClean="0">
                          <a:solidFill>
                            <a:schemeClr val="tx1"/>
                          </a:solidFill>
                          <a:effectLst/>
                          <a:latin typeface="Cambria Math" panose="02040503050406030204" pitchFamily="18" charset="0"/>
                          <a:ea typeface="Cambria Math" panose="02040503050406030204" pitchFamily="18" charset="0"/>
                          <a:cs typeface="+mn-cs"/>
                        </a:rPr>
                        <a:t> Cons.</a:t>
                      </a:r>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a:t>
                      </a:r>
                      <a:endParaRPr lang="en-US" sz="1300" u="none" strike="noStrike" kern="1200" dirty="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Excess Burden</a:t>
                      </a:r>
                      <a:r>
                        <a:rPr lang="en-US" sz="1300" u="none" strike="noStrike" kern="1200" baseline="0" dirty="0" smtClean="0">
                          <a:solidFill>
                            <a:schemeClr val="tx1"/>
                          </a:solidFill>
                          <a:effectLst/>
                          <a:latin typeface="Cambria Math" panose="02040503050406030204" pitchFamily="18" charset="0"/>
                          <a:ea typeface="Cambria Math" panose="02040503050406030204" pitchFamily="18" charset="0"/>
                          <a:cs typeface="+mn-cs"/>
                        </a:rPr>
                        <a:t> </a:t>
                      </a:r>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a:t>
                      </a:r>
                      <a:r>
                        <a:rPr lang="en-US" sz="1300" u="none" strike="noStrike" kern="1200" baseline="0" dirty="0" smtClean="0">
                          <a:solidFill>
                            <a:schemeClr val="tx1"/>
                          </a:solidFill>
                          <a:effectLst/>
                          <a:latin typeface="Cambria Math" panose="02040503050406030204" pitchFamily="18" charset="0"/>
                          <a:ea typeface="Cambria Math" panose="02040503050406030204" pitchFamily="18" charset="0"/>
                          <a:cs typeface="+mn-cs"/>
                        </a:rPr>
                        <a:t> </a:t>
                      </a:r>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Cons.)</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0"/>
                  </a:ext>
                </a:extLst>
              </a:tr>
              <a:tr h="308507">
                <a:tc>
                  <a:txBody>
                    <a:bodyPr/>
                    <a:lstStyle/>
                    <a:p>
                      <a:pPr algn="ctr" fontAlgn="b"/>
                      <a:r>
                        <a:rPr lang="en-US" sz="1400" u="none" strike="noStrike" kern="1200" dirty="0">
                          <a:solidFill>
                            <a:schemeClr val="tx1"/>
                          </a:solidFill>
                          <a:effectLst/>
                          <a:latin typeface="Cambria Math" panose="02040503050406030204" pitchFamily="18" charset="0"/>
                          <a:ea typeface="Cambria Math" panose="02040503050406030204" pitchFamily="18" charset="0"/>
                          <a:cs typeface="+mn-cs"/>
                        </a:rPr>
                        <a:t>1</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33.96</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1010794.12</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439106.33</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571687.79</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94205.55</a:t>
                      </a:r>
                    </a:p>
                  </a:txBody>
                  <a:tcPr marL="9525" marR="9525" marT="9525" marB="0" anchor="b"/>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2.83</a:t>
                      </a:r>
                    </a:p>
                  </a:txBody>
                  <a:tcPr marL="9525" marR="9525" marT="9525" marB="0" anchor="b"/>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-0.11716</a:t>
                      </a:r>
                    </a:p>
                  </a:txBody>
                  <a:tcPr marL="9525" marR="9525" marT="9525" marB="0" anchor="b"/>
                </a:tc>
                <a:extLst>
                  <a:ext uri="{0D108BD9-81ED-4DB2-BD59-A6C34878D82A}">
                    <a16:rowId xmlns:a16="http://schemas.microsoft.com/office/drawing/2014/main" xmlns="" val="10001"/>
                  </a:ext>
                </a:extLst>
              </a:tr>
              <a:tr h="308507">
                <a:tc>
                  <a:txBody>
                    <a:bodyPr/>
                    <a:lstStyle/>
                    <a:p>
                      <a:pPr algn="ctr" fontAlgn="b"/>
                      <a:r>
                        <a:rPr lang="en-US" sz="1400" u="none" strike="noStrike" kern="1200" dirty="0">
                          <a:solidFill>
                            <a:schemeClr val="tx1"/>
                          </a:solidFill>
                          <a:effectLst/>
                          <a:latin typeface="Cambria Math" panose="02040503050406030204" pitchFamily="18" charset="0"/>
                          <a:ea typeface="Cambria Math" panose="02040503050406030204" pitchFamily="18" charset="0"/>
                          <a:cs typeface="+mn-cs"/>
                        </a:rPr>
                        <a:t>2</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22.65</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1071008.61</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510807.17</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560201.44</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104596.00</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2.62</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-0.11885</a:t>
                      </a:r>
                    </a:p>
                  </a:txBody>
                  <a:tcPr marL="9525" marR="9525" marT="9525" marB="0" anchor="b"/>
                </a:tc>
                <a:extLst>
                  <a:ext uri="{0D108BD9-81ED-4DB2-BD59-A6C34878D82A}">
                    <a16:rowId xmlns:a16="http://schemas.microsoft.com/office/drawing/2014/main" xmlns="" val="10002"/>
                  </a:ext>
                </a:extLst>
              </a:tr>
              <a:tr h="308507">
                <a:tc>
                  <a:txBody>
                    <a:bodyPr/>
                    <a:lstStyle/>
                    <a:p>
                      <a:pPr algn="ctr" fontAlgn="b"/>
                      <a:r>
                        <a:rPr lang="en-US" sz="1400" u="none" strike="noStrike" kern="1200">
                          <a:solidFill>
                            <a:schemeClr val="tx1"/>
                          </a:solidFill>
                          <a:effectLst/>
                          <a:latin typeface="Cambria Math" panose="02040503050406030204" pitchFamily="18" charset="0"/>
                          <a:ea typeface="Cambria Math" panose="02040503050406030204" pitchFamily="18" charset="0"/>
                          <a:cs typeface="+mn-cs"/>
                        </a:rPr>
                        <a:t>3</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18.24</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1181677.45</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572959.31</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608718.14</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116387.15</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2.58</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-0.11992</a:t>
                      </a:r>
                    </a:p>
                  </a:txBody>
                  <a:tcPr marL="9525" marR="9525" marT="9525" marB="0" anchor="b"/>
                </a:tc>
                <a:extLst>
                  <a:ext uri="{0D108BD9-81ED-4DB2-BD59-A6C34878D82A}">
                    <a16:rowId xmlns:a16="http://schemas.microsoft.com/office/drawing/2014/main" xmlns="" val="10003"/>
                  </a:ext>
                </a:extLst>
              </a:tr>
              <a:tr h="308507">
                <a:tc>
                  <a:txBody>
                    <a:bodyPr/>
                    <a:lstStyle/>
                    <a:p>
                      <a:pPr algn="ctr" fontAlgn="b"/>
                      <a:r>
                        <a:rPr lang="en-US" sz="1400" u="none" strike="noStrike" kern="1200">
                          <a:solidFill>
                            <a:schemeClr val="tx1"/>
                          </a:solidFill>
                          <a:effectLst/>
                          <a:latin typeface="Cambria Math" panose="02040503050406030204" pitchFamily="18" charset="0"/>
                          <a:ea typeface="Cambria Math" panose="02040503050406030204" pitchFamily="18" charset="0"/>
                          <a:cs typeface="+mn-cs"/>
                        </a:rPr>
                        <a:t>4</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16.60</a:t>
                      </a:r>
                    </a:p>
                  </a:txBody>
                  <a:tcPr marL="9525" marR="9525" marT="9525" marB="0" anchor="b"/>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1305975.36</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646327.35</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659648.00</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130004.12</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2.53</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-0.11867</a:t>
                      </a:r>
                    </a:p>
                  </a:txBody>
                  <a:tcPr marL="9525" marR="9525" marT="9525" marB="0" anchor="b"/>
                </a:tc>
                <a:extLst>
                  <a:ext uri="{0D108BD9-81ED-4DB2-BD59-A6C34878D82A}">
                    <a16:rowId xmlns:a16="http://schemas.microsoft.com/office/drawing/2014/main" xmlns="" val="10004"/>
                  </a:ext>
                </a:extLst>
              </a:tr>
              <a:tr h="308507">
                <a:tc>
                  <a:txBody>
                    <a:bodyPr/>
                    <a:lstStyle/>
                    <a:p>
                      <a:pPr algn="ctr" fontAlgn="b"/>
                      <a:r>
                        <a:rPr lang="en-US" sz="1400" u="none" strike="noStrike" kern="1200">
                          <a:solidFill>
                            <a:schemeClr val="tx1"/>
                          </a:solidFill>
                          <a:effectLst/>
                          <a:latin typeface="Cambria Math" panose="02040503050406030204" pitchFamily="18" charset="0"/>
                          <a:ea typeface="Cambria Math" panose="02040503050406030204" pitchFamily="18" charset="0"/>
                          <a:cs typeface="+mn-cs"/>
                        </a:rPr>
                        <a:t>5</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14.59</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1419586.53</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715913.72</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703672.82</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142715.41</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2.48</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-0.11913</a:t>
                      </a:r>
                    </a:p>
                  </a:txBody>
                  <a:tcPr marL="9525" marR="9525" marT="9525" marB="0" anchor="b"/>
                </a:tc>
                <a:extLst>
                  <a:ext uri="{0D108BD9-81ED-4DB2-BD59-A6C34878D82A}">
                    <a16:rowId xmlns:a16="http://schemas.microsoft.com/office/drawing/2014/main" xmlns="" val="10005"/>
                  </a:ext>
                </a:extLst>
              </a:tr>
              <a:tr h="308507">
                <a:tc>
                  <a:txBody>
                    <a:bodyPr/>
                    <a:lstStyle/>
                    <a:p>
                      <a:pPr algn="ctr" fontAlgn="b"/>
                      <a:r>
                        <a:rPr lang="en-US" sz="1400" u="none" strike="noStrike" kern="1200">
                          <a:solidFill>
                            <a:schemeClr val="tx1"/>
                          </a:solidFill>
                          <a:effectLst/>
                          <a:latin typeface="Cambria Math" panose="02040503050406030204" pitchFamily="18" charset="0"/>
                          <a:ea typeface="Cambria Math" panose="02040503050406030204" pitchFamily="18" charset="0"/>
                          <a:cs typeface="+mn-cs"/>
                        </a:rPr>
                        <a:t>6</a:t>
                      </a:r>
                    </a:p>
                  </a:txBody>
                  <a:tcPr marL="9525" marR="9525" marT="9525" marB="0" anchor="b"/>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12.78</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1486354.04</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754359.50</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731994.54</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149928.67</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2.46</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-0.11805</a:t>
                      </a:r>
                    </a:p>
                  </a:txBody>
                  <a:tcPr marL="9525" marR="9525" marT="9525" marB="0" anchor="b"/>
                </a:tc>
                <a:extLst>
                  <a:ext uri="{0D108BD9-81ED-4DB2-BD59-A6C34878D82A}">
                    <a16:rowId xmlns:a16="http://schemas.microsoft.com/office/drawing/2014/main" xmlns="" val="10006"/>
                  </a:ext>
                </a:extLst>
              </a:tr>
              <a:tr h="308507">
                <a:tc>
                  <a:txBody>
                    <a:bodyPr/>
                    <a:lstStyle/>
                    <a:p>
                      <a:pPr algn="ctr" fontAlgn="b"/>
                      <a:r>
                        <a:rPr lang="en-US" sz="1400" u="none" strike="noStrike" kern="1200">
                          <a:solidFill>
                            <a:schemeClr val="tx1"/>
                          </a:solidFill>
                          <a:effectLst/>
                          <a:latin typeface="Cambria Math" panose="02040503050406030204" pitchFamily="18" charset="0"/>
                          <a:ea typeface="Cambria Math" panose="02040503050406030204" pitchFamily="18" charset="0"/>
                          <a:cs typeface="+mn-cs"/>
                        </a:rPr>
                        <a:t>7</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10.99</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1565466.08</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783280.76</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782185.31</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156730.43</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2.50</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-0.1178</a:t>
                      </a:r>
                    </a:p>
                  </a:txBody>
                  <a:tcPr marL="9525" marR="9525" marT="9525" marB="0" anchor="b"/>
                </a:tc>
                <a:extLst>
                  <a:ext uri="{0D108BD9-81ED-4DB2-BD59-A6C34878D82A}">
                    <a16:rowId xmlns:a16="http://schemas.microsoft.com/office/drawing/2014/main" xmlns="" val="10007"/>
                  </a:ext>
                </a:extLst>
              </a:tr>
              <a:tr h="308507">
                <a:tc>
                  <a:txBody>
                    <a:bodyPr/>
                    <a:lstStyle/>
                    <a:p>
                      <a:pPr algn="ctr" fontAlgn="b"/>
                      <a:r>
                        <a:rPr lang="en-US" sz="1400" u="none" strike="noStrike" kern="1200">
                          <a:solidFill>
                            <a:schemeClr val="tx1"/>
                          </a:solidFill>
                          <a:effectLst/>
                          <a:latin typeface="Cambria Math" panose="02040503050406030204" pitchFamily="18" charset="0"/>
                          <a:ea typeface="Cambria Math" panose="02040503050406030204" pitchFamily="18" charset="0"/>
                          <a:cs typeface="+mn-cs"/>
                        </a:rPr>
                        <a:t>8</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9.52</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1689370.80</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864326.66</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825044.14</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171134.26</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2.44</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-0.11756</a:t>
                      </a:r>
                    </a:p>
                  </a:txBody>
                  <a:tcPr marL="9525" marR="9525" marT="9525" marB="0" anchor="b"/>
                </a:tc>
                <a:extLst>
                  <a:ext uri="{0D108BD9-81ED-4DB2-BD59-A6C34878D82A}">
                    <a16:rowId xmlns:a16="http://schemas.microsoft.com/office/drawing/2014/main" xmlns="" val="10008"/>
                  </a:ext>
                </a:extLst>
              </a:tr>
              <a:tr h="308507">
                <a:tc>
                  <a:txBody>
                    <a:bodyPr/>
                    <a:lstStyle/>
                    <a:p>
                      <a:pPr algn="ctr" fontAlgn="b"/>
                      <a:r>
                        <a:rPr lang="en-US" sz="1400" u="none" strike="noStrike" kern="1200">
                          <a:solidFill>
                            <a:schemeClr val="tx1"/>
                          </a:solidFill>
                          <a:effectLst/>
                          <a:latin typeface="Cambria Math" panose="02040503050406030204" pitchFamily="18" charset="0"/>
                          <a:ea typeface="Cambria Math" panose="02040503050406030204" pitchFamily="18" charset="0"/>
                          <a:cs typeface="+mn-cs"/>
                        </a:rPr>
                        <a:t>9</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7.14</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2028792.13</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1095781.44</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933010.69</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211582.18</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2.30</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-0.11362</a:t>
                      </a:r>
                    </a:p>
                  </a:txBody>
                  <a:tcPr marL="9525" marR="9525" marT="9525" marB="0" anchor="b"/>
                </a:tc>
                <a:extLst>
                  <a:ext uri="{0D108BD9-81ED-4DB2-BD59-A6C34878D82A}">
                    <a16:rowId xmlns:a16="http://schemas.microsoft.com/office/drawing/2014/main" xmlns="" val="10009"/>
                  </a:ext>
                </a:extLst>
              </a:tr>
              <a:tr h="308507">
                <a:tc>
                  <a:txBody>
                    <a:bodyPr/>
                    <a:lstStyle/>
                    <a:p>
                      <a:pPr algn="ctr" fontAlgn="b"/>
                      <a:r>
                        <a:rPr lang="en-US" sz="1400" u="none" strike="noStrike" kern="1200">
                          <a:solidFill>
                            <a:schemeClr val="tx1"/>
                          </a:solidFill>
                          <a:effectLst/>
                          <a:latin typeface="Cambria Math" panose="02040503050406030204" pitchFamily="18" charset="0"/>
                          <a:ea typeface="Cambria Math" panose="02040503050406030204" pitchFamily="18" charset="0"/>
                          <a:cs typeface="+mn-cs"/>
                        </a:rPr>
                        <a:t>10</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0.00</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2144498.32</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1185900.14</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958598.17</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226547.55</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2.24</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-0.11154</a:t>
                      </a:r>
                    </a:p>
                  </a:txBody>
                  <a:tcPr marL="9525" marR="9525" marT="9525" marB="0" anchor="b"/>
                </a:tc>
                <a:extLst>
                  <a:ext uri="{0D108BD9-81ED-4DB2-BD59-A6C34878D82A}">
                    <a16:rowId xmlns:a16="http://schemas.microsoft.com/office/drawing/2014/main" xmlns="" val="10010"/>
                  </a:ext>
                </a:extLst>
              </a:tr>
              <a:tr h="308507">
                <a:tc>
                  <a:txBody>
                    <a:bodyPr/>
                    <a:lstStyle/>
                    <a:p>
                      <a:pPr algn="ctr" fontAlgn="b"/>
                      <a:r>
                        <a:rPr lang="en-US" sz="1400" u="none" strike="noStrike" kern="1200" dirty="0" err="1" smtClean="0">
                          <a:solidFill>
                            <a:schemeClr val="tx1"/>
                          </a:solidFill>
                          <a:effectLst/>
                          <a:latin typeface="Cambria Math" panose="02040503050406030204" pitchFamily="18" charset="0"/>
                          <a:ea typeface="Cambria Math" panose="02040503050406030204" pitchFamily="18" charset="0"/>
                          <a:cs typeface="+mn-cs"/>
                        </a:rPr>
                        <a:t>Averg</a:t>
                      </a:r>
                      <a:r>
                        <a:rPr lang="en-US" sz="1400" u="none" strike="noStrike" kern="1200" dirty="0" smtClean="0">
                          <a:solidFill>
                            <a:schemeClr val="tx1"/>
                          </a:solidFill>
                          <a:effectLst/>
                          <a:latin typeface="Cambria Math" panose="02040503050406030204" pitchFamily="18" charset="0"/>
                          <a:ea typeface="Cambria Math" panose="02040503050406030204" pitchFamily="18" charset="0"/>
                          <a:cs typeface="+mn-cs"/>
                        </a:rPr>
                        <a:t>.</a:t>
                      </a:r>
                      <a:endParaRPr lang="en-US" sz="1400" u="none" strike="noStrike" kern="1200" dirty="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14.44</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1494278.77</a:t>
                      </a:r>
                    </a:p>
                  </a:txBody>
                  <a:tcPr marL="9525" marR="9525" marT="9525"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759605.96</a:t>
                      </a:r>
                    </a:p>
                  </a:txBody>
                  <a:tcPr marL="9525" marR="9525" marT="9525"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734672.81</a:t>
                      </a:r>
                    </a:p>
                  </a:txBody>
                  <a:tcPr marL="9525" marR="9525" marT="9525"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150856.51</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2.49</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-0.11724</a:t>
                      </a: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8257395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b="1" dirty="0" smtClean="0">
                <a:solidFill>
                  <a:prstClr val="black"/>
                </a:solidFill>
              </a:rPr>
              <a:t>Table B5.2: Aggregates of Consumption and VAT Liability (Mil. CFA &amp; %GDP)</a:t>
            </a:r>
            <a:r>
              <a:rPr lang="en-US" sz="2500" b="1" dirty="0">
                <a:solidFill>
                  <a:prstClr val="black"/>
                </a:solidFill>
              </a:rPr>
              <a:t/>
            </a:r>
            <a:br>
              <a:rPr lang="en-US" sz="2500" b="1" dirty="0">
                <a:solidFill>
                  <a:prstClr val="black"/>
                </a:solidFill>
              </a:rPr>
            </a:br>
            <a:r>
              <a:rPr lang="en-US" sz="1500" b="1" i="1" dirty="0" smtClean="0">
                <a:solidFill>
                  <a:prstClr val="black"/>
                </a:solidFill>
              </a:rPr>
              <a:t> </a:t>
            </a:r>
            <a:endParaRPr lang="en-US" sz="2500" b="1" noProof="0"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77" y="5620628"/>
            <a:ext cx="12044468" cy="1200636"/>
          </a:xfrm>
          <a:prstGeom prst="rect">
            <a:avLst/>
          </a:prstGeom>
        </p:spPr>
      </p:pic>
      <p:sp>
        <p:nvSpPr>
          <p:cNvPr id="3" name="Slide Number Placeholder 2"/>
          <p:cNvSpPr>
            <a:spLocks noGrp="1"/>
          </p:cNvSpPr>
          <p:nvPr>
            <p:ph type="sldNum" sz="quarter" idx="12"/>
          </p:nvPr>
        </p:nvSpPr>
        <p:spPr/>
        <p:txBody>
          <a:bodyPr/>
          <a:lstStyle/>
          <a:p>
            <a:fld id="{05631A48-0528-4289-BF9A-731E9281F8F4}" type="slidenum">
              <a:rPr lang="en-US" smtClean="0"/>
              <a:t>36</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954764533"/>
              </p:ext>
            </p:extLst>
          </p:nvPr>
        </p:nvGraphicFramePr>
        <p:xfrm>
          <a:off x="471054" y="1301558"/>
          <a:ext cx="10709568" cy="3749028"/>
        </p:xfrm>
        <a:graphic>
          <a:graphicData uri="http://schemas.openxmlformats.org/drawingml/2006/table">
            <a:tbl>
              <a:tblPr firstRow="1" bandRow="1">
                <a:tableStyleId>{2D5ABB26-0587-4C30-8999-92F81FD0307C}</a:tableStyleId>
              </a:tblPr>
              <a:tblGrid>
                <a:gridCol w="1189952">
                  <a:extLst>
                    <a:ext uri="{9D8B030D-6E8A-4147-A177-3AD203B41FA5}">
                      <a16:colId xmlns:a16="http://schemas.microsoft.com/office/drawing/2014/main" xmlns="" val="20000"/>
                    </a:ext>
                  </a:extLst>
                </a:gridCol>
                <a:gridCol w="1189952">
                  <a:extLst>
                    <a:ext uri="{9D8B030D-6E8A-4147-A177-3AD203B41FA5}">
                      <a16:colId xmlns:a16="http://schemas.microsoft.com/office/drawing/2014/main" xmlns="" val="20001"/>
                    </a:ext>
                  </a:extLst>
                </a:gridCol>
                <a:gridCol w="1189952">
                  <a:extLst>
                    <a:ext uri="{9D8B030D-6E8A-4147-A177-3AD203B41FA5}">
                      <a16:colId xmlns:a16="http://schemas.microsoft.com/office/drawing/2014/main" xmlns="" val="20002"/>
                    </a:ext>
                  </a:extLst>
                </a:gridCol>
                <a:gridCol w="1189952">
                  <a:extLst>
                    <a:ext uri="{9D8B030D-6E8A-4147-A177-3AD203B41FA5}">
                      <a16:colId xmlns:a16="http://schemas.microsoft.com/office/drawing/2014/main" xmlns="" val="20003"/>
                    </a:ext>
                  </a:extLst>
                </a:gridCol>
                <a:gridCol w="1189952">
                  <a:extLst>
                    <a:ext uri="{9D8B030D-6E8A-4147-A177-3AD203B41FA5}">
                      <a16:colId xmlns:a16="http://schemas.microsoft.com/office/drawing/2014/main" xmlns="" val="20004"/>
                    </a:ext>
                  </a:extLst>
                </a:gridCol>
                <a:gridCol w="1189952">
                  <a:extLst>
                    <a:ext uri="{9D8B030D-6E8A-4147-A177-3AD203B41FA5}">
                      <a16:colId xmlns:a16="http://schemas.microsoft.com/office/drawing/2014/main" xmlns="" val="20005"/>
                    </a:ext>
                  </a:extLst>
                </a:gridCol>
                <a:gridCol w="1189952">
                  <a:extLst>
                    <a:ext uri="{9D8B030D-6E8A-4147-A177-3AD203B41FA5}">
                      <a16:colId xmlns:a16="http://schemas.microsoft.com/office/drawing/2014/main" xmlns="" val="20006"/>
                    </a:ext>
                  </a:extLst>
                </a:gridCol>
                <a:gridCol w="1189952">
                  <a:extLst>
                    <a:ext uri="{9D8B030D-6E8A-4147-A177-3AD203B41FA5}">
                      <a16:colId xmlns:a16="http://schemas.microsoft.com/office/drawing/2014/main" xmlns="" val="20007"/>
                    </a:ext>
                  </a:extLst>
                </a:gridCol>
                <a:gridCol w="1189952">
                  <a:extLst>
                    <a:ext uri="{9D8B030D-6E8A-4147-A177-3AD203B41FA5}">
                      <a16:colId xmlns:a16="http://schemas.microsoft.com/office/drawing/2014/main" xmlns="" val="20008"/>
                    </a:ext>
                  </a:extLst>
                </a:gridCol>
              </a:tblGrid>
              <a:tr h="357538">
                <a:tc>
                  <a:txBody>
                    <a:bodyPr/>
                    <a:lstStyle/>
                    <a:p>
                      <a:pPr algn="ctr"/>
                      <a:r>
                        <a:rPr lang="en-US" sz="1300" dirty="0" smtClean="0">
                          <a:latin typeface="Cambria Math" panose="02040503050406030204" pitchFamily="18" charset="0"/>
                          <a:ea typeface="Cambria Math" panose="02040503050406030204" pitchFamily="18" charset="0"/>
                        </a:rPr>
                        <a:t>Decile</a:t>
                      </a:r>
                      <a:endParaRPr lang="en-US" sz="1300" b="1" dirty="0">
                        <a:latin typeface="Cambria Math" panose="02040503050406030204" pitchFamily="18" charset="0"/>
                        <a:ea typeface="Cambria Math" panose="02040503050406030204" pitchFamily="18" charset="0"/>
                      </a:endParaRPr>
                    </a:p>
                  </a:txBody>
                  <a:tcPr>
                    <a:lnT w="12700" cap="flat" cmpd="sng" algn="ctr">
                      <a:solidFill>
                        <a:schemeClr val="tx1"/>
                      </a:solidFill>
                      <a:prstDash val="solid"/>
                      <a:round/>
                      <a:headEnd type="none" w="med" len="med"/>
                      <a:tailEnd type="none" w="med" len="med"/>
                    </a:lnT>
                  </a:tcPr>
                </a:tc>
                <a:tc>
                  <a:txBody>
                    <a:bodyPr/>
                    <a:lstStyle/>
                    <a:p>
                      <a:pPr algn="ctr" fontAlgn="b"/>
                      <a:r>
                        <a:rPr lang="en-US" sz="1300" u="none" strike="noStrike" dirty="0" smtClean="0">
                          <a:effectLst/>
                          <a:latin typeface="Cambria Math" panose="02040503050406030204" pitchFamily="18" charset="0"/>
                          <a:ea typeface="Cambria Math" panose="02040503050406030204" pitchFamily="18" charset="0"/>
                        </a:rPr>
                        <a:t>Consumption, Total</a:t>
                      </a:r>
                      <a:r>
                        <a:rPr lang="en-US" sz="1300" u="none" strike="noStrike" baseline="0" dirty="0" smtClean="0">
                          <a:effectLst/>
                          <a:latin typeface="Cambria Math" panose="02040503050406030204" pitchFamily="18" charset="0"/>
                          <a:ea typeface="Cambria Math" panose="02040503050406030204" pitchFamily="18" charset="0"/>
                        </a:rPr>
                        <a:t> (CFA)</a:t>
                      </a:r>
                      <a:endParaRPr lang="en-US" sz="1300" b="1" i="0" u="none" strike="noStrike" dirty="0">
                        <a:effectLst/>
                        <a:latin typeface="Cambria Math" panose="02040503050406030204" pitchFamily="18" charset="0"/>
                        <a:ea typeface="Cambria Math"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dirty="0" smtClean="0">
                          <a:effectLst/>
                          <a:latin typeface="Cambria Math" panose="02040503050406030204" pitchFamily="18" charset="0"/>
                          <a:ea typeface="Cambria Math" panose="02040503050406030204" pitchFamily="18" charset="0"/>
                        </a:rPr>
                        <a:t>Consumption, Taxable (CFA)</a:t>
                      </a:r>
                      <a:endParaRPr lang="en-US" sz="1300" b="1" i="0" u="none" strike="noStrike" dirty="0">
                        <a:effectLst/>
                        <a:latin typeface="Cambria Math" panose="02040503050406030204" pitchFamily="18" charset="0"/>
                        <a:ea typeface="Cambria Math"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dirty="0" smtClean="0">
                          <a:effectLst/>
                          <a:latin typeface="Cambria Math" panose="02040503050406030204" pitchFamily="18" charset="0"/>
                          <a:ea typeface="Cambria Math" panose="02040503050406030204" pitchFamily="18" charset="0"/>
                        </a:rPr>
                        <a:t>Consumption, Exempt (CFA)</a:t>
                      </a:r>
                      <a:endParaRPr lang="en-US" sz="1300" b="1" i="0" u="none" strike="noStrike" dirty="0">
                        <a:effectLst/>
                        <a:latin typeface="Cambria Math" panose="02040503050406030204" pitchFamily="18" charset="0"/>
                        <a:ea typeface="Cambria Math"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dirty="0" smtClean="0">
                          <a:effectLst/>
                          <a:latin typeface="Cambria Math" panose="02040503050406030204" pitchFamily="18" charset="0"/>
                          <a:ea typeface="Cambria Math" panose="02040503050406030204" pitchFamily="18" charset="0"/>
                        </a:rPr>
                        <a:t>VAT Liability </a:t>
                      </a:r>
                    </a:p>
                    <a:p>
                      <a:pPr algn="ctr" fontAlgn="b"/>
                      <a:r>
                        <a:rPr lang="en-US" sz="1300" u="none" strike="noStrike" dirty="0" smtClean="0">
                          <a:effectLst/>
                          <a:latin typeface="Cambria Math" panose="02040503050406030204" pitchFamily="18" charset="0"/>
                          <a:ea typeface="Cambria Math" panose="02040503050406030204" pitchFamily="18" charset="0"/>
                        </a:rPr>
                        <a:t>(CFA)</a:t>
                      </a:r>
                      <a:endParaRPr lang="en-US" sz="1300" b="1" i="0" u="none" strike="noStrike" dirty="0">
                        <a:effectLst/>
                        <a:latin typeface="Cambria Math" panose="02040503050406030204" pitchFamily="18" charset="0"/>
                        <a:ea typeface="Cambria Math"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300" u="none" strike="noStrike" dirty="0" smtClean="0">
                          <a:effectLst/>
                          <a:latin typeface="Cambria Math" panose="02040503050406030204" pitchFamily="18" charset="0"/>
                          <a:ea typeface="Cambria Math" panose="02040503050406030204" pitchFamily="18" charset="0"/>
                        </a:rPr>
                        <a:t>Consumption, Total</a:t>
                      </a:r>
                      <a:r>
                        <a:rPr lang="en-US" sz="1300" u="none" strike="noStrike" baseline="0" dirty="0" smtClean="0">
                          <a:effectLst/>
                          <a:latin typeface="Cambria Math" panose="02040503050406030204" pitchFamily="18" charset="0"/>
                          <a:ea typeface="Cambria Math" panose="02040503050406030204" pitchFamily="18" charset="0"/>
                        </a:rPr>
                        <a:t> (%GDP)</a:t>
                      </a:r>
                      <a:endParaRPr lang="en-US" sz="1300" b="1" i="0" u="none" strike="noStrike" dirty="0">
                        <a:effectLst/>
                        <a:latin typeface="Cambria Math" panose="02040503050406030204" pitchFamily="18" charset="0"/>
                        <a:ea typeface="Cambria Math"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dirty="0" smtClean="0">
                          <a:effectLst/>
                          <a:latin typeface="Cambria Math" panose="02040503050406030204" pitchFamily="18" charset="0"/>
                          <a:ea typeface="Cambria Math" panose="02040503050406030204" pitchFamily="18" charset="0"/>
                        </a:rPr>
                        <a:t>Consumption, Taxable (%GDP)</a:t>
                      </a:r>
                      <a:endParaRPr lang="en-US" sz="1300" b="1" i="0" u="none" strike="noStrike" dirty="0">
                        <a:effectLst/>
                        <a:latin typeface="Cambria Math" panose="02040503050406030204" pitchFamily="18" charset="0"/>
                        <a:ea typeface="Cambria Math"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dirty="0" smtClean="0">
                          <a:effectLst/>
                          <a:latin typeface="Cambria Math" panose="02040503050406030204" pitchFamily="18" charset="0"/>
                          <a:ea typeface="Cambria Math" panose="02040503050406030204" pitchFamily="18" charset="0"/>
                        </a:rPr>
                        <a:t>Consumption, Exempt (%GDP)</a:t>
                      </a:r>
                      <a:endParaRPr lang="en-US" sz="1300" b="1" i="0" u="none" strike="noStrike" dirty="0">
                        <a:effectLst/>
                        <a:latin typeface="Cambria Math" panose="02040503050406030204" pitchFamily="18" charset="0"/>
                        <a:ea typeface="Cambria Math"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dirty="0" smtClean="0">
                          <a:effectLst/>
                          <a:latin typeface="Cambria Math" panose="02040503050406030204" pitchFamily="18" charset="0"/>
                          <a:ea typeface="Cambria Math" panose="02040503050406030204" pitchFamily="18" charset="0"/>
                        </a:rPr>
                        <a:t>VAT Liability </a:t>
                      </a:r>
                    </a:p>
                    <a:p>
                      <a:pPr algn="ctr" fontAlgn="b"/>
                      <a:r>
                        <a:rPr lang="en-US" sz="1300" u="none" strike="noStrike" dirty="0" smtClean="0">
                          <a:effectLst/>
                          <a:latin typeface="Cambria Math" panose="02040503050406030204" pitchFamily="18" charset="0"/>
                          <a:ea typeface="Cambria Math" panose="02040503050406030204" pitchFamily="18" charset="0"/>
                        </a:rPr>
                        <a:t>(%GDP)</a:t>
                      </a:r>
                      <a:endParaRPr lang="en-US" sz="1300" b="1" i="0" u="none" strike="noStrike" dirty="0">
                        <a:effectLst/>
                        <a:latin typeface="Cambria Math" panose="02040503050406030204" pitchFamily="18" charset="0"/>
                        <a:ea typeface="Cambria Math"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0"/>
                  </a:ext>
                </a:extLst>
              </a:tr>
              <a:tr h="303933">
                <a:tc>
                  <a:txBody>
                    <a:bodyPr/>
                    <a:lstStyle/>
                    <a:p>
                      <a:pPr algn="ctr" fontAlgn="b"/>
                      <a:r>
                        <a:rPr lang="en-US" sz="1400" u="none" strike="noStrike" kern="1200" dirty="0">
                          <a:effectLst/>
                          <a:latin typeface="Cambria Math" panose="02040503050406030204" pitchFamily="18" charset="0"/>
                          <a:ea typeface="Cambria Math" panose="02040503050406030204" pitchFamily="18" charset="0"/>
                        </a:rPr>
                        <a:t>1</a:t>
                      </a:r>
                      <a:endParaRPr lang="en-US" sz="1400" u="none" strike="noStrike" kern="1200" dirty="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245017.10</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106439.64</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138577.46</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22835.48</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6.10</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2.65</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3.45</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0.57</a:t>
                      </a:r>
                    </a:p>
                  </a:txBody>
                  <a:tcPr marL="9525" marR="9525" marT="9525" marB="0" anchor="b"/>
                </a:tc>
                <a:extLst>
                  <a:ext uri="{0D108BD9-81ED-4DB2-BD59-A6C34878D82A}">
                    <a16:rowId xmlns:a16="http://schemas.microsoft.com/office/drawing/2014/main" xmlns="" val="10001"/>
                  </a:ext>
                </a:extLst>
              </a:tr>
              <a:tr h="303933">
                <a:tc>
                  <a:txBody>
                    <a:bodyPr/>
                    <a:lstStyle/>
                    <a:p>
                      <a:pPr algn="ctr" fontAlgn="b"/>
                      <a:r>
                        <a:rPr lang="en-US" sz="1400" u="none" strike="noStrike" kern="1200">
                          <a:effectLst/>
                          <a:latin typeface="Cambria Math" panose="02040503050406030204" pitchFamily="18" charset="0"/>
                          <a:ea typeface="Cambria Math" panose="02040503050406030204" pitchFamily="18" charset="0"/>
                        </a:rPr>
                        <a:t>2</a:t>
                      </a:r>
                      <a:endParaRPr lang="en-US" sz="1400" u="none" strike="noStrike" kern="120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259613.13</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123819.96</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135793.16</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25354.13</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6.46</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3.08</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3.38</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0.63</a:t>
                      </a:r>
                    </a:p>
                  </a:txBody>
                  <a:tcPr marL="9525" marR="9525" marT="9525" marB="0" anchor="b"/>
                </a:tc>
                <a:extLst>
                  <a:ext uri="{0D108BD9-81ED-4DB2-BD59-A6C34878D82A}">
                    <a16:rowId xmlns:a16="http://schemas.microsoft.com/office/drawing/2014/main" xmlns="" val="10002"/>
                  </a:ext>
                </a:extLst>
              </a:tr>
              <a:tr h="303933">
                <a:tc>
                  <a:txBody>
                    <a:bodyPr/>
                    <a:lstStyle/>
                    <a:p>
                      <a:pPr algn="ctr" fontAlgn="b"/>
                      <a:r>
                        <a:rPr lang="en-US" sz="1400" u="none" strike="noStrike" kern="1200" dirty="0">
                          <a:effectLst/>
                          <a:latin typeface="Cambria Math" panose="02040503050406030204" pitchFamily="18" charset="0"/>
                          <a:ea typeface="Cambria Math" panose="02040503050406030204" pitchFamily="18" charset="0"/>
                        </a:rPr>
                        <a:t>3</a:t>
                      </a:r>
                      <a:endParaRPr lang="en-US" sz="1400" u="none" strike="noStrike" kern="1200" dirty="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286439.32</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138885.68</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147553.64</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28212.32</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7.13</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3.46</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3.67</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0.70</a:t>
                      </a:r>
                    </a:p>
                  </a:txBody>
                  <a:tcPr marL="9525" marR="9525" marT="9525" marB="0" anchor="b"/>
                </a:tc>
                <a:extLst>
                  <a:ext uri="{0D108BD9-81ED-4DB2-BD59-A6C34878D82A}">
                    <a16:rowId xmlns:a16="http://schemas.microsoft.com/office/drawing/2014/main" xmlns="" val="10003"/>
                  </a:ext>
                </a:extLst>
              </a:tr>
              <a:tr h="303933">
                <a:tc>
                  <a:txBody>
                    <a:bodyPr/>
                    <a:lstStyle/>
                    <a:p>
                      <a:pPr algn="ctr" fontAlgn="b"/>
                      <a:r>
                        <a:rPr lang="en-US" sz="1400" u="none" strike="noStrike" kern="1200">
                          <a:effectLst/>
                          <a:latin typeface="Cambria Math" panose="02040503050406030204" pitchFamily="18" charset="0"/>
                          <a:ea typeface="Cambria Math" panose="02040503050406030204" pitchFamily="18" charset="0"/>
                        </a:rPr>
                        <a:t>4</a:t>
                      </a:r>
                      <a:endParaRPr lang="en-US" sz="1400" u="none" strike="noStrike" kern="120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316569.21</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156670.14</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159899.07</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31513.08</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7.88</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3.90</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3.98</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0.78</a:t>
                      </a:r>
                    </a:p>
                  </a:txBody>
                  <a:tcPr marL="9525" marR="9525" marT="9525" marB="0" anchor="b"/>
                </a:tc>
                <a:extLst>
                  <a:ext uri="{0D108BD9-81ED-4DB2-BD59-A6C34878D82A}">
                    <a16:rowId xmlns:a16="http://schemas.microsoft.com/office/drawing/2014/main" xmlns="" val="10004"/>
                  </a:ext>
                </a:extLst>
              </a:tr>
              <a:tr h="303933">
                <a:tc>
                  <a:txBody>
                    <a:bodyPr/>
                    <a:lstStyle/>
                    <a:p>
                      <a:pPr algn="ctr" fontAlgn="b"/>
                      <a:r>
                        <a:rPr lang="en-US" sz="1400" u="none" strike="noStrike" kern="1200">
                          <a:effectLst/>
                          <a:latin typeface="Cambria Math" panose="02040503050406030204" pitchFamily="18" charset="0"/>
                          <a:ea typeface="Cambria Math" panose="02040503050406030204" pitchFamily="18" charset="0"/>
                        </a:rPr>
                        <a:t>5</a:t>
                      </a:r>
                      <a:endParaRPr lang="en-US" sz="1400" u="none" strike="noStrike" kern="120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344108.63</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173537.91</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170570.71</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34594.30</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8.57</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4.32</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4.25</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0.86</a:t>
                      </a:r>
                    </a:p>
                  </a:txBody>
                  <a:tcPr marL="9525" marR="9525" marT="9525" marB="0" anchor="b"/>
                </a:tc>
                <a:extLst>
                  <a:ext uri="{0D108BD9-81ED-4DB2-BD59-A6C34878D82A}">
                    <a16:rowId xmlns:a16="http://schemas.microsoft.com/office/drawing/2014/main" xmlns="" val="10005"/>
                  </a:ext>
                </a:extLst>
              </a:tr>
              <a:tr h="303933">
                <a:tc>
                  <a:txBody>
                    <a:bodyPr/>
                    <a:lstStyle/>
                    <a:p>
                      <a:pPr algn="ctr" fontAlgn="b"/>
                      <a:r>
                        <a:rPr lang="en-US" sz="1400" u="none" strike="noStrike" kern="1200" dirty="0">
                          <a:effectLst/>
                          <a:latin typeface="Cambria Math" panose="02040503050406030204" pitchFamily="18" charset="0"/>
                          <a:ea typeface="Cambria Math" panose="02040503050406030204" pitchFamily="18" charset="0"/>
                        </a:rPr>
                        <a:t>6</a:t>
                      </a:r>
                      <a:endParaRPr lang="en-US" sz="1400" u="none" strike="noStrike" kern="1200" dirty="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360293.11</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182857.19</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177435.92</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36342.80</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8.97</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4.55</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4.42</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0.90</a:t>
                      </a:r>
                    </a:p>
                  </a:txBody>
                  <a:tcPr marL="9525" marR="9525" marT="9525" marB="0" anchor="b"/>
                </a:tc>
                <a:extLst>
                  <a:ext uri="{0D108BD9-81ED-4DB2-BD59-A6C34878D82A}">
                    <a16:rowId xmlns:a16="http://schemas.microsoft.com/office/drawing/2014/main" xmlns="" val="10006"/>
                  </a:ext>
                </a:extLst>
              </a:tr>
              <a:tr h="303933">
                <a:tc>
                  <a:txBody>
                    <a:bodyPr/>
                    <a:lstStyle/>
                    <a:p>
                      <a:pPr algn="ctr" fontAlgn="b"/>
                      <a:r>
                        <a:rPr lang="en-US" sz="1400" u="none" strike="noStrike" kern="1200">
                          <a:effectLst/>
                          <a:latin typeface="Cambria Math" panose="02040503050406030204" pitchFamily="18" charset="0"/>
                          <a:ea typeface="Cambria Math" panose="02040503050406030204" pitchFamily="18" charset="0"/>
                        </a:rPr>
                        <a:t>7</a:t>
                      </a:r>
                      <a:endParaRPr lang="en-US" sz="1400" u="none" strike="noStrike" kern="120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379469.92</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189867.73</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189602.19</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37991.55</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9.45</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4.73</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4.72</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0.95</a:t>
                      </a:r>
                    </a:p>
                  </a:txBody>
                  <a:tcPr marL="9525" marR="9525" marT="9525" marB="0" anchor="b"/>
                </a:tc>
                <a:extLst>
                  <a:ext uri="{0D108BD9-81ED-4DB2-BD59-A6C34878D82A}">
                    <a16:rowId xmlns:a16="http://schemas.microsoft.com/office/drawing/2014/main" xmlns="" val="10007"/>
                  </a:ext>
                </a:extLst>
              </a:tr>
              <a:tr h="303933">
                <a:tc>
                  <a:txBody>
                    <a:bodyPr/>
                    <a:lstStyle/>
                    <a:p>
                      <a:pPr algn="ctr" fontAlgn="b"/>
                      <a:r>
                        <a:rPr lang="en-US" sz="1400" u="none" strike="noStrike" kern="1200">
                          <a:effectLst/>
                          <a:latin typeface="Cambria Math" panose="02040503050406030204" pitchFamily="18" charset="0"/>
                          <a:ea typeface="Cambria Math" panose="02040503050406030204" pitchFamily="18" charset="0"/>
                        </a:rPr>
                        <a:t>8</a:t>
                      </a:r>
                      <a:endParaRPr lang="en-US" sz="1400" u="none" strike="noStrike" kern="120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409504.49</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209513.30</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199991.19</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41483.05</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10.19</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5.21</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4.98</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1.03</a:t>
                      </a:r>
                    </a:p>
                  </a:txBody>
                  <a:tcPr marL="9525" marR="9525" marT="9525" marB="0" anchor="b"/>
                </a:tc>
                <a:extLst>
                  <a:ext uri="{0D108BD9-81ED-4DB2-BD59-A6C34878D82A}">
                    <a16:rowId xmlns:a16="http://schemas.microsoft.com/office/drawing/2014/main" xmlns="" val="10008"/>
                  </a:ext>
                </a:extLst>
              </a:tr>
              <a:tr h="303933">
                <a:tc>
                  <a:txBody>
                    <a:bodyPr/>
                    <a:lstStyle/>
                    <a:p>
                      <a:pPr algn="ctr" fontAlgn="b"/>
                      <a:r>
                        <a:rPr lang="en-US" sz="1400" u="none" strike="noStrike" kern="1200">
                          <a:effectLst/>
                          <a:latin typeface="Cambria Math" panose="02040503050406030204" pitchFamily="18" charset="0"/>
                          <a:ea typeface="Cambria Math" panose="02040503050406030204" pitchFamily="18" charset="0"/>
                        </a:rPr>
                        <a:t>9</a:t>
                      </a:r>
                      <a:endParaRPr lang="en-US" sz="1400" u="none" strike="noStrike" kern="120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491780.43</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265618.08</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226162.35</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51287.65</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12.24</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6.61</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5.63</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1.28</a:t>
                      </a:r>
                    </a:p>
                  </a:txBody>
                  <a:tcPr marL="9525" marR="9525" marT="9525" marB="0" anchor="b"/>
                </a:tc>
                <a:extLst>
                  <a:ext uri="{0D108BD9-81ED-4DB2-BD59-A6C34878D82A}">
                    <a16:rowId xmlns:a16="http://schemas.microsoft.com/office/drawing/2014/main" xmlns="" val="10009"/>
                  </a:ext>
                </a:extLst>
              </a:tr>
              <a:tr h="303933">
                <a:tc>
                  <a:txBody>
                    <a:bodyPr/>
                    <a:lstStyle/>
                    <a:p>
                      <a:pPr algn="ctr" fontAlgn="b"/>
                      <a:r>
                        <a:rPr lang="en-US" sz="1400" u="none" strike="noStrike" kern="1200">
                          <a:effectLst/>
                          <a:latin typeface="Cambria Math" panose="02040503050406030204" pitchFamily="18" charset="0"/>
                          <a:ea typeface="Cambria Math" panose="02040503050406030204" pitchFamily="18" charset="0"/>
                        </a:rPr>
                        <a:t>10</a:t>
                      </a:r>
                      <a:endParaRPr lang="en-US" sz="1400" u="none" strike="noStrike" kern="120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519827.68</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287462.91</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232364.77</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54915.26</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12.94</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7.16</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5.78</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1.37</a:t>
                      </a:r>
                    </a:p>
                  </a:txBody>
                  <a:tcPr marL="9525" marR="9525" marT="9525" marB="0" anchor="b"/>
                </a:tc>
                <a:extLst>
                  <a:ext uri="{0D108BD9-81ED-4DB2-BD59-A6C34878D82A}">
                    <a16:rowId xmlns:a16="http://schemas.microsoft.com/office/drawing/2014/main" xmlns="" val="10010"/>
                  </a:ext>
                </a:extLst>
              </a:tr>
              <a:tr h="303933">
                <a:tc>
                  <a:txBody>
                    <a:bodyPr/>
                    <a:lstStyle/>
                    <a:p>
                      <a:pPr algn="ctr" fontAlgn="b"/>
                      <a:r>
                        <a:rPr lang="en-US" sz="1400" u="none" strike="noStrike" kern="1200" dirty="0">
                          <a:effectLst/>
                          <a:latin typeface="Cambria Math" panose="02040503050406030204" pitchFamily="18" charset="0"/>
                          <a:ea typeface="Cambria Math" panose="02040503050406030204" pitchFamily="18" charset="0"/>
                        </a:rPr>
                        <a:t>Total</a:t>
                      </a:r>
                      <a:endParaRPr lang="en-US" sz="1400" u="none" strike="noStrike" kern="1200" dirty="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effectLst/>
                          <a:latin typeface="Cambria Math" panose="02040503050406030204" pitchFamily="18" charset="0"/>
                          <a:ea typeface="Cambria Math" panose="02040503050406030204" pitchFamily="18" charset="0"/>
                        </a:rPr>
                        <a:t>3622140.7</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smtClean="0">
                          <a:effectLst/>
                          <a:latin typeface="Cambria Math" panose="02040503050406030204" pitchFamily="18" charset="0"/>
                          <a:ea typeface="Cambria Math" panose="02040503050406030204" pitchFamily="18" charset="0"/>
                        </a:rPr>
                        <a:t>1841289.4</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smtClean="0">
                          <a:effectLst/>
                          <a:latin typeface="Cambria Math" panose="02040503050406030204" pitchFamily="18" charset="0"/>
                          <a:ea typeface="Cambria Math" panose="02040503050406030204" pitchFamily="18" charset="0"/>
                        </a:rPr>
                        <a:t>1780851.3</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smtClean="0">
                          <a:effectLst/>
                          <a:latin typeface="Cambria Math" panose="02040503050406030204" pitchFamily="18" charset="0"/>
                          <a:ea typeface="Cambria Math" panose="02040503050406030204" pitchFamily="18" charset="0"/>
                        </a:rPr>
                        <a:t>365677.1</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effectLst/>
                          <a:latin typeface="Cambria Math" panose="02040503050406030204" pitchFamily="18" charset="0"/>
                          <a:ea typeface="Cambria Math" panose="02040503050406030204" pitchFamily="18" charset="0"/>
                        </a:rPr>
                        <a:t>90.2</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smtClean="0">
                          <a:effectLst/>
                          <a:latin typeface="Cambria Math" panose="02040503050406030204" pitchFamily="18" charset="0"/>
                          <a:ea typeface="Cambria Math" panose="02040503050406030204" pitchFamily="18" charset="0"/>
                        </a:rPr>
                        <a:t>45.8</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smtClean="0">
                          <a:effectLst/>
                          <a:latin typeface="Cambria Math" panose="02040503050406030204" pitchFamily="18" charset="0"/>
                          <a:ea typeface="Cambria Math" panose="02040503050406030204" pitchFamily="18" charset="0"/>
                        </a:rPr>
                        <a:t>44.3</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smtClean="0">
                          <a:effectLst/>
                          <a:latin typeface="Cambria Math" panose="02040503050406030204" pitchFamily="18" charset="0"/>
                          <a:ea typeface="Cambria Math" panose="02040503050406030204" pitchFamily="18" charset="0"/>
                        </a:rPr>
                        <a:t>9.1</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24223643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98" y="550318"/>
            <a:ext cx="4132244" cy="4935295"/>
          </a:xfrm>
        </p:spPr>
        <p:txBody>
          <a:bodyPr vert="horz">
            <a:noAutofit/>
          </a:bodyPr>
          <a:lstStyle/>
          <a:p>
            <a:pPr algn="ctr"/>
            <a:r>
              <a:rPr lang="en-US" sz="2500" b="1" dirty="0" smtClean="0"/>
              <a:t>BFATAX</a:t>
            </a:r>
            <a:br>
              <a:rPr lang="en-US" sz="2500" b="1" dirty="0" smtClean="0"/>
            </a:br>
            <a:r>
              <a:rPr lang="en-US" sz="2500" b="1" dirty="0"/>
              <a:t>S</a:t>
            </a:r>
            <a:r>
              <a:rPr lang="en-US" sz="2500" b="1" dirty="0" smtClean="0"/>
              <a:t>imulation (V)</a:t>
            </a:r>
            <a:r>
              <a:rPr lang="en-US" sz="2000" b="1" dirty="0" smtClean="0"/>
              <a:t/>
            </a:r>
            <a:br>
              <a:rPr lang="en-US" sz="2000" b="1" dirty="0" smtClean="0"/>
            </a:br>
            <a:r>
              <a:rPr lang="en-US" sz="2000" b="1" dirty="0" smtClean="0">
                <a:solidFill>
                  <a:srgbClr val="FF0000"/>
                </a:solidFill>
              </a:rPr>
              <a:t>0.0% </a:t>
            </a:r>
            <a:r>
              <a:rPr lang="en-US" sz="2000" b="1" dirty="0" smtClean="0"/>
              <a:t/>
            </a:r>
            <a:br>
              <a:rPr lang="en-US" sz="2000" b="1" dirty="0" smtClean="0"/>
            </a:br>
            <a:r>
              <a:rPr lang="en-US" sz="2000" b="1" dirty="0" smtClean="0"/>
              <a:t>Exemptions</a:t>
            </a:r>
            <a:br>
              <a:rPr lang="en-US" sz="2000" b="1" dirty="0" smtClean="0"/>
            </a:br>
            <a:r>
              <a:rPr lang="en-US" sz="2000" b="1" dirty="0" smtClean="0">
                <a:solidFill>
                  <a:srgbClr val="FF0000"/>
                </a:solidFill>
              </a:rPr>
              <a:t>10 % </a:t>
            </a:r>
            <a:r>
              <a:rPr lang="en-US" sz="2000" b="1" dirty="0" smtClean="0"/>
              <a:t/>
            </a:r>
            <a:br>
              <a:rPr lang="en-US" sz="2000" b="1" dirty="0" smtClean="0"/>
            </a:br>
            <a:r>
              <a:rPr lang="en-US" sz="2000" b="1" dirty="0" smtClean="0"/>
              <a:t>Foodstuffs</a:t>
            </a:r>
            <a:r>
              <a:rPr lang="en-US" sz="2000" b="1" dirty="0"/>
              <a:t/>
            </a:r>
            <a:br>
              <a:rPr lang="en-US" sz="2000" b="1" dirty="0"/>
            </a:br>
            <a:r>
              <a:rPr lang="en-US" sz="2000" b="1" dirty="0"/>
              <a:t>  </a:t>
            </a:r>
            <a:r>
              <a:rPr lang="en-US" sz="2000" b="1" dirty="0" smtClean="0"/>
              <a:t>Electricity</a:t>
            </a:r>
            <a:r>
              <a:rPr lang="en-US" sz="2000" b="1" dirty="0"/>
              <a:t>, gas, water</a:t>
            </a:r>
            <a:br>
              <a:rPr lang="en-US" sz="2000" b="1" dirty="0"/>
            </a:br>
            <a:r>
              <a:rPr lang="en-US" sz="2000" b="1" dirty="0"/>
              <a:t>  </a:t>
            </a:r>
            <a:r>
              <a:rPr lang="en-US" sz="2000" b="1" dirty="0" smtClean="0"/>
              <a:t>Transport</a:t>
            </a:r>
            <a:r>
              <a:rPr lang="en-US" sz="2000" b="1" dirty="0"/>
              <a:t>, Post and </a:t>
            </a:r>
            <a:r>
              <a:rPr lang="en-US" sz="2000" b="1" dirty="0" smtClean="0"/>
              <a:t>Telecom.</a:t>
            </a:r>
            <a:r>
              <a:rPr lang="en-US" sz="2000" b="1" dirty="0"/>
              <a:t/>
            </a:r>
            <a:br>
              <a:rPr lang="en-US" sz="2000" b="1" dirty="0"/>
            </a:br>
            <a:r>
              <a:rPr lang="en-US" sz="2000" b="1" dirty="0"/>
              <a:t>  </a:t>
            </a:r>
            <a:r>
              <a:rPr lang="en-US" sz="2000" b="1" dirty="0" smtClean="0"/>
              <a:t>Public </a:t>
            </a:r>
            <a:r>
              <a:rPr lang="en-US" sz="2000" b="1" dirty="0"/>
              <a:t>services </a:t>
            </a:r>
            <a:r>
              <a:rPr lang="en-US" sz="2000" b="1" dirty="0" smtClean="0"/>
              <a:t/>
            </a:r>
            <a:br>
              <a:rPr lang="en-US" sz="2000" b="1" dirty="0" smtClean="0"/>
            </a:br>
            <a:r>
              <a:rPr lang="en-US" sz="2000" b="1" dirty="0" smtClean="0">
                <a:solidFill>
                  <a:srgbClr val="FF0000"/>
                </a:solidFill>
              </a:rPr>
              <a:t>20%</a:t>
            </a:r>
            <a:r>
              <a:rPr lang="en-US" sz="2000" b="1" dirty="0" smtClean="0"/>
              <a:t/>
            </a:r>
            <a:br>
              <a:rPr lang="en-US" sz="2000" b="1" dirty="0" smtClean="0"/>
            </a:br>
            <a:r>
              <a:rPr lang="en-US" sz="2000" b="1" dirty="0"/>
              <a:t> </a:t>
            </a:r>
            <a:r>
              <a:rPr lang="en-US" sz="2000" b="1" dirty="0" smtClean="0"/>
              <a:t>Articles </a:t>
            </a:r>
            <a:r>
              <a:rPr lang="en-US" sz="2000" b="1" dirty="0"/>
              <a:t>of wood and metal</a:t>
            </a:r>
            <a:br>
              <a:rPr lang="en-US" sz="2000" b="1" dirty="0"/>
            </a:br>
            <a:r>
              <a:rPr lang="en-US" sz="2000" b="1" dirty="0"/>
              <a:t>  </a:t>
            </a:r>
            <a:r>
              <a:rPr lang="en-US" sz="2000" b="1" dirty="0" smtClean="0"/>
              <a:t>Cotton</a:t>
            </a:r>
            <a:r>
              <a:rPr lang="en-US" sz="2000" b="1" dirty="0"/>
              <a:t>, textiles and clothing</a:t>
            </a:r>
            <a:br>
              <a:rPr lang="en-US" sz="2000" b="1" dirty="0"/>
            </a:br>
            <a:r>
              <a:rPr lang="en-US" sz="2000" b="1" dirty="0"/>
              <a:t>  </a:t>
            </a:r>
            <a:r>
              <a:rPr lang="en-US" sz="2000" b="1" dirty="0" smtClean="0"/>
              <a:t>Petroleum </a:t>
            </a:r>
            <a:r>
              <a:rPr lang="en-US" sz="2000" b="1" dirty="0"/>
              <a:t>products and chemicals</a:t>
            </a:r>
            <a:br>
              <a:rPr lang="en-US" sz="2000" b="1" dirty="0"/>
            </a:br>
            <a:r>
              <a:rPr lang="en-US" sz="2000" b="1" dirty="0" smtClean="0">
                <a:solidFill>
                  <a:srgbClr val="FF0000"/>
                </a:solidFill>
              </a:rPr>
              <a:t>25%</a:t>
            </a:r>
            <a:r>
              <a:rPr lang="en-US" sz="2000" b="1" dirty="0"/>
              <a:t/>
            </a:r>
            <a:br>
              <a:rPr lang="en-US" sz="2000" b="1" dirty="0"/>
            </a:br>
            <a:r>
              <a:rPr lang="en-US" sz="2000" b="1" dirty="0"/>
              <a:t> </a:t>
            </a:r>
            <a:r>
              <a:rPr lang="en-US" sz="2000" b="1" dirty="0" smtClean="0"/>
              <a:t>Financial </a:t>
            </a:r>
            <a:r>
              <a:rPr lang="en-US" sz="2000" b="1" dirty="0"/>
              <a:t>services</a:t>
            </a:r>
            <a:br>
              <a:rPr lang="en-US" sz="2000" b="1" dirty="0"/>
            </a:br>
            <a:r>
              <a:rPr lang="en-US" sz="2000" b="1" dirty="0"/>
              <a:t>  </a:t>
            </a:r>
            <a:r>
              <a:rPr lang="en-US" sz="2000" b="1" dirty="0" smtClean="0"/>
              <a:t>Hotel </a:t>
            </a:r>
            <a:r>
              <a:rPr lang="en-US" sz="2000" b="1" dirty="0"/>
              <a:t>and restaurant services</a:t>
            </a:r>
            <a:br>
              <a:rPr lang="en-US" sz="2000" b="1" dirty="0"/>
            </a:br>
            <a:r>
              <a:rPr lang="en-US" sz="2000" b="1" dirty="0"/>
              <a:t>  </a:t>
            </a:r>
            <a:r>
              <a:rPr lang="en-US" sz="2000" b="1" dirty="0" smtClean="0"/>
              <a:t>Other </a:t>
            </a:r>
            <a:r>
              <a:rPr lang="en-US" sz="2000" b="1" dirty="0"/>
              <a:t>commercial services</a:t>
            </a:r>
            <a:endParaRPr lang="en-US" sz="2000" b="1" i="1" noProof="0"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77" y="5620628"/>
            <a:ext cx="12044468" cy="1200636"/>
          </a:xfrm>
          <a:prstGeom prst="rect">
            <a:avLst/>
          </a:prstGeom>
        </p:spPr>
      </p:pic>
      <p:sp>
        <p:nvSpPr>
          <p:cNvPr id="4" name="Slide Number Placeholder 3"/>
          <p:cNvSpPr>
            <a:spLocks noGrp="1"/>
          </p:cNvSpPr>
          <p:nvPr>
            <p:ph type="sldNum" sz="quarter" idx="12"/>
          </p:nvPr>
        </p:nvSpPr>
        <p:spPr/>
        <p:txBody>
          <a:bodyPr/>
          <a:lstStyle/>
          <a:p>
            <a:fld id="{05631A48-0528-4289-BF9A-731E9281F8F4}" type="slidenum">
              <a:rPr lang="en-US" smtClean="0"/>
              <a:t>37</a:t>
            </a:fld>
            <a:endParaRPr lang="en-US"/>
          </a:p>
        </p:txBody>
      </p:sp>
      <p:pic>
        <p:nvPicPr>
          <p:cNvPr id="6" name="Picture 5"/>
          <p:cNvPicPr>
            <a:picLocks noChangeAspect="1"/>
          </p:cNvPicPr>
          <p:nvPr/>
        </p:nvPicPr>
        <p:blipFill rotWithShape="1">
          <a:blip r:embed="rId4"/>
          <a:srcRect r="6035"/>
          <a:stretch/>
        </p:blipFill>
        <p:spPr>
          <a:xfrm>
            <a:off x="3842613" y="0"/>
            <a:ext cx="8172924" cy="6366211"/>
          </a:xfrm>
          <a:prstGeom prst="rect">
            <a:avLst/>
          </a:prstGeom>
        </p:spPr>
      </p:pic>
    </p:spTree>
    <p:extLst>
      <p:ext uri="{BB962C8B-B14F-4D97-AF65-F5344CB8AC3E}">
        <p14:creationId xmlns:p14="http://schemas.microsoft.com/office/powerpoint/2010/main" val="6929268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7" y="105055"/>
            <a:ext cx="10515600" cy="1325563"/>
          </a:xfrm>
        </p:spPr>
        <p:txBody>
          <a:bodyPr>
            <a:normAutofit/>
          </a:bodyPr>
          <a:lstStyle/>
          <a:p>
            <a:r>
              <a:rPr lang="en-US" sz="2500" b="1" noProof="0" dirty="0" smtClean="0"/>
              <a:t>Table B6.1: </a:t>
            </a:r>
            <a:r>
              <a:rPr lang="en-US" sz="2800" b="1" dirty="0">
                <a:solidFill>
                  <a:prstClr val="black"/>
                </a:solidFill>
              </a:rPr>
              <a:t>Households' VAT shares of income and consumption by decile averages (%); Consumption and VAT Liability by decile averages (CFA)</a:t>
            </a:r>
            <a:endParaRPr lang="en-US" sz="2500" b="1" noProof="0"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77" y="5620628"/>
            <a:ext cx="12044468" cy="1200636"/>
          </a:xfrm>
          <a:prstGeom prst="rect">
            <a:avLst/>
          </a:prstGeom>
        </p:spPr>
      </p:pic>
      <p:sp>
        <p:nvSpPr>
          <p:cNvPr id="3" name="Slide Number Placeholder 2"/>
          <p:cNvSpPr>
            <a:spLocks noGrp="1"/>
          </p:cNvSpPr>
          <p:nvPr>
            <p:ph type="sldNum" sz="quarter" idx="12"/>
          </p:nvPr>
        </p:nvSpPr>
        <p:spPr/>
        <p:txBody>
          <a:bodyPr/>
          <a:lstStyle/>
          <a:p>
            <a:fld id="{05631A48-0528-4289-BF9A-731E9281F8F4}" type="slidenum">
              <a:rPr lang="en-US" smtClean="0"/>
              <a:t>38</a:t>
            </a:fld>
            <a:endParaRPr lang="en-US"/>
          </a:p>
        </p:txBody>
      </p:sp>
      <p:graphicFrame>
        <p:nvGraphicFramePr>
          <p:cNvPr id="5" name="Table 4"/>
          <p:cNvGraphicFramePr>
            <a:graphicFrameLocks noGrp="1"/>
          </p:cNvGraphicFramePr>
          <p:nvPr>
            <p:extLst/>
          </p:nvPr>
        </p:nvGraphicFramePr>
        <p:xfrm>
          <a:off x="348763" y="1430618"/>
          <a:ext cx="11554695" cy="3881257"/>
        </p:xfrm>
        <a:graphic>
          <a:graphicData uri="http://schemas.openxmlformats.org/drawingml/2006/table">
            <a:tbl>
              <a:tblPr firstRow="1" bandRow="1">
                <a:tableStyleId>{2D5ABB26-0587-4C30-8999-92F81FD0307C}</a:tableStyleId>
              </a:tblPr>
              <a:tblGrid>
                <a:gridCol w="1283855">
                  <a:extLst>
                    <a:ext uri="{9D8B030D-6E8A-4147-A177-3AD203B41FA5}">
                      <a16:colId xmlns:a16="http://schemas.microsoft.com/office/drawing/2014/main" xmlns="" val="20000"/>
                    </a:ext>
                  </a:extLst>
                </a:gridCol>
                <a:gridCol w="1283855">
                  <a:extLst>
                    <a:ext uri="{9D8B030D-6E8A-4147-A177-3AD203B41FA5}">
                      <a16:colId xmlns:a16="http://schemas.microsoft.com/office/drawing/2014/main" xmlns="" val="20001"/>
                    </a:ext>
                  </a:extLst>
                </a:gridCol>
                <a:gridCol w="1283855">
                  <a:extLst>
                    <a:ext uri="{9D8B030D-6E8A-4147-A177-3AD203B41FA5}">
                      <a16:colId xmlns:a16="http://schemas.microsoft.com/office/drawing/2014/main" xmlns="" val="20002"/>
                    </a:ext>
                  </a:extLst>
                </a:gridCol>
                <a:gridCol w="1283855">
                  <a:extLst>
                    <a:ext uri="{9D8B030D-6E8A-4147-A177-3AD203B41FA5}">
                      <a16:colId xmlns:a16="http://schemas.microsoft.com/office/drawing/2014/main" xmlns="" val="20003"/>
                    </a:ext>
                  </a:extLst>
                </a:gridCol>
                <a:gridCol w="1283855">
                  <a:extLst>
                    <a:ext uri="{9D8B030D-6E8A-4147-A177-3AD203B41FA5}">
                      <a16:colId xmlns:a16="http://schemas.microsoft.com/office/drawing/2014/main" xmlns="" val="20004"/>
                    </a:ext>
                  </a:extLst>
                </a:gridCol>
                <a:gridCol w="1283855">
                  <a:extLst>
                    <a:ext uri="{9D8B030D-6E8A-4147-A177-3AD203B41FA5}">
                      <a16:colId xmlns:a16="http://schemas.microsoft.com/office/drawing/2014/main" xmlns="" val="20005"/>
                    </a:ext>
                  </a:extLst>
                </a:gridCol>
                <a:gridCol w="1283855">
                  <a:extLst>
                    <a:ext uri="{9D8B030D-6E8A-4147-A177-3AD203B41FA5}">
                      <a16:colId xmlns:a16="http://schemas.microsoft.com/office/drawing/2014/main" xmlns="" val="20006"/>
                    </a:ext>
                  </a:extLst>
                </a:gridCol>
                <a:gridCol w="1283855">
                  <a:extLst>
                    <a:ext uri="{9D8B030D-6E8A-4147-A177-3AD203B41FA5}">
                      <a16:colId xmlns:a16="http://schemas.microsoft.com/office/drawing/2014/main" xmlns="" val="20007"/>
                    </a:ext>
                  </a:extLst>
                </a:gridCol>
                <a:gridCol w="1283855">
                  <a:extLst>
                    <a:ext uri="{9D8B030D-6E8A-4147-A177-3AD203B41FA5}">
                      <a16:colId xmlns:a16="http://schemas.microsoft.com/office/drawing/2014/main" xmlns="" val="20008"/>
                    </a:ext>
                  </a:extLst>
                </a:gridCol>
              </a:tblGrid>
              <a:tr h="405708">
                <a:tc>
                  <a:txBody>
                    <a:bodyPr/>
                    <a:lstStyle/>
                    <a:p>
                      <a:pPr algn="ctr" fontAlgn="b"/>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Decile</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VAT’s share in </a:t>
                      </a:r>
                    </a:p>
                    <a:p>
                      <a:pPr algn="ctr" fontAlgn="b"/>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total </a:t>
                      </a:r>
                      <a:r>
                        <a:rPr lang="en-US" sz="1300" u="none" strike="noStrike" kern="1200" dirty="0" err="1" smtClean="0">
                          <a:solidFill>
                            <a:schemeClr val="tx1"/>
                          </a:solidFill>
                          <a:effectLst/>
                          <a:latin typeface="Cambria Math" panose="02040503050406030204" pitchFamily="18" charset="0"/>
                          <a:ea typeface="Cambria Math" panose="02040503050406030204" pitchFamily="18" charset="0"/>
                          <a:cs typeface="+mn-cs"/>
                        </a:rPr>
                        <a:t>consum</a:t>
                      </a:r>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a:t>
                      </a:r>
                      <a:endParaRPr lang="en-US" sz="1300" u="none" strike="noStrike" kern="1200" dirty="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VAT’s share in total income</a:t>
                      </a:r>
                      <a:endParaRPr lang="en-US" sz="1300" u="none" strike="noStrike" kern="1200" dirty="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Consumption, </a:t>
                      </a:r>
                    </a:p>
                    <a:p>
                      <a:pPr algn="ctr" fontAlgn="b"/>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Total (CFA)</a:t>
                      </a:r>
                      <a:endParaRPr lang="en-US" sz="1300" u="none" strike="noStrike" kern="1200" dirty="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Consumption, </a:t>
                      </a:r>
                    </a:p>
                    <a:p>
                      <a:pPr algn="ctr" fontAlgn="b"/>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Taxable (CFA)</a:t>
                      </a:r>
                      <a:endParaRPr lang="en-US" sz="1300" u="none" strike="noStrike" kern="1200" dirty="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Consumption, </a:t>
                      </a:r>
                    </a:p>
                    <a:p>
                      <a:pPr algn="ctr" fontAlgn="b"/>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Exempt (CFA)</a:t>
                      </a:r>
                      <a:endParaRPr lang="en-US" sz="1300" u="none" strike="noStrike" kern="1200" dirty="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VAT Liability </a:t>
                      </a:r>
                    </a:p>
                    <a:p>
                      <a:pPr algn="ctr" fontAlgn="b"/>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(CFA)</a:t>
                      </a:r>
                      <a:endParaRPr lang="en-US" sz="1300" u="none" strike="noStrike" kern="1200" dirty="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Welfare Cost CV (%</a:t>
                      </a:r>
                      <a:r>
                        <a:rPr lang="en-US" sz="1300" u="none" strike="noStrike" kern="1200" baseline="0" dirty="0" smtClean="0">
                          <a:solidFill>
                            <a:schemeClr val="tx1"/>
                          </a:solidFill>
                          <a:effectLst/>
                          <a:latin typeface="Cambria Math" panose="02040503050406030204" pitchFamily="18" charset="0"/>
                          <a:ea typeface="Cambria Math" panose="02040503050406030204" pitchFamily="18" charset="0"/>
                          <a:cs typeface="+mn-cs"/>
                        </a:rPr>
                        <a:t> Cons.</a:t>
                      </a:r>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a:t>
                      </a:r>
                      <a:endParaRPr lang="en-US" sz="1300" u="none" strike="noStrike" kern="1200" dirty="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Excess Burden</a:t>
                      </a:r>
                      <a:r>
                        <a:rPr lang="en-US" sz="1300" u="none" strike="noStrike" kern="1200" baseline="0" dirty="0" smtClean="0">
                          <a:solidFill>
                            <a:schemeClr val="tx1"/>
                          </a:solidFill>
                          <a:effectLst/>
                          <a:latin typeface="Cambria Math" panose="02040503050406030204" pitchFamily="18" charset="0"/>
                          <a:ea typeface="Cambria Math" panose="02040503050406030204" pitchFamily="18" charset="0"/>
                          <a:cs typeface="+mn-cs"/>
                        </a:rPr>
                        <a:t> </a:t>
                      </a:r>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a:t>
                      </a:r>
                      <a:r>
                        <a:rPr lang="en-US" sz="1300" u="none" strike="noStrike" kern="1200" baseline="0" dirty="0" smtClean="0">
                          <a:solidFill>
                            <a:schemeClr val="tx1"/>
                          </a:solidFill>
                          <a:effectLst/>
                          <a:latin typeface="Cambria Math" panose="02040503050406030204" pitchFamily="18" charset="0"/>
                          <a:ea typeface="Cambria Math" panose="02040503050406030204" pitchFamily="18" charset="0"/>
                          <a:cs typeface="+mn-cs"/>
                        </a:rPr>
                        <a:t> </a:t>
                      </a:r>
                      <a:r>
                        <a:rPr lang="en-US" sz="1300" u="none" strike="noStrike" kern="1200" dirty="0" smtClean="0">
                          <a:solidFill>
                            <a:schemeClr val="tx1"/>
                          </a:solidFill>
                          <a:effectLst/>
                          <a:latin typeface="Cambria Math" panose="02040503050406030204" pitchFamily="18" charset="0"/>
                          <a:ea typeface="Cambria Math" panose="02040503050406030204" pitchFamily="18" charset="0"/>
                          <a:cs typeface="+mn-cs"/>
                        </a:rPr>
                        <a:t>Cons.)</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0"/>
                  </a:ext>
                </a:extLst>
              </a:tr>
              <a:tr h="308507">
                <a:tc>
                  <a:txBody>
                    <a:bodyPr/>
                    <a:lstStyle/>
                    <a:p>
                      <a:pPr algn="ctr" fontAlgn="b"/>
                      <a:r>
                        <a:rPr lang="en-US" sz="1400" u="none" strike="noStrike" kern="1200" dirty="0">
                          <a:solidFill>
                            <a:schemeClr val="tx1"/>
                          </a:solidFill>
                          <a:effectLst/>
                          <a:latin typeface="Cambria Math" panose="02040503050406030204" pitchFamily="18" charset="0"/>
                          <a:ea typeface="Cambria Math" panose="02040503050406030204" pitchFamily="18" charset="0"/>
                          <a:cs typeface="+mn-cs"/>
                        </a:rPr>
                        <a:t>1</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13.02</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47.74</a:t>
                      </a:r>
                    </a:p>
                  </a:txBody>
                  <a:tcPr marL="9525" marR="9525" marT="9525" marB="0" anchor="b"/>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1010794.12</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439106.33</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571687.79</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129920.64</a:t>
                      </a:r>
                    </a:p>
                  </a:txBody>
                  <a:tcPr marL="9525" marR="9525" marT="9525" marB="0" anchor="b"/>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2.79</a:t>
                      </a:r>
                    </a:p>
                  </a:txBody>
                  <a:tcPr marL="9525" marR="9525" marT="9525" marB="0" anchor="b"/>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1.334587</a:t>
                      </a:r>
                    </a:p>
                  </a:txBody>
                  <a:tcPr marL="9525" marR="9525" marT="9525" marB="0" anchor="b"/>
                </a:tc>
                <a:extLst>
                  <a:ext uri="{0D108BD9-81ED-4DB2-BD59-A6C34878D82A}">
                    <a16:rowId xmlns:a16="http://schemas.microsoft.com/office/drawing/2014/main" xmlns="" val="10001"/>
                  </a:ext>
                </a:extLst>
              </a:tr>
              <a:tr h="308507">
                <a:tc>
                  <a:txBody>
                    <a:bodyPr/>
                    <a:lstStyle/>
                    <a:p>
                      <a:pPr algn="ctr" fontAlgn="b"/>
                      <a:r>
                        <a:rPr lang="en-US" sz="1400" u="none" strike="noStrike" kern="1200" dirty="0">
                          <a:solidFill>
                            <a:schemeClr val="tx1"/>
                          </a:solidFill>
                          <a:effectLst/>
                          <a:latin typeface="Cambria Math" panose="02040503050406030204" pitchFamily="18" charset="0"/>
                          <a:ea typeface="Cambria Math" panose="02040503050406030204" pitchFamily="18" charset="0"/>
                          <a:cs typeface="+mn-cs"/>
                        </a:rPr>
                        <a:t>2</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13.52</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31.54</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1071008.61</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510807.17</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560201.44</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145700.84</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2.87</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1.475231</a:t>
                      </a:r>
                    </a:p>
                  </a:txBody>
                  <a:tcPr marL="9525" marR="9525" marT="9525" marB="0" anchor="b"/>
                </a:tc>
                <a:extLst>
                  <a:ext uri="{0D108BD9-81ED-4DB2-BD59-A6C34878D82A}">
                    <a16:rowId xmlns:a16="http://schemas.microsoft.com/office/drawing/2014/main" xmlns="" val="10002"/>
                  </a:ext>
                </a:extLst>
              </a:tr>
              <a:tr h="308507">
                <a:tc>
                  <a:txBody>
                    <a:bodyPr/>
                    <a:lstStyle/>
                    <a:p>
                      <a:pPr algn="ctr" fontAlgn="b"/>
                      <a:r>
                        <a:rPr lang="en-US" sz="1400" u="none" strike="noStrike" kern="1200">
                          <a:solidFill>
                            <a:schemeClr val="tx1"/>
                          </a:solidFill>
                          <a:effectLst/>
                          <a:latin typeface="Cambria Math" panose="02040503050406030204" pitchFamily="18" charset="0"/>
                          <a:ea typeface="Cambria Math" panose="02040503050406030204" pitchFamily="18" charset="0"/>
                          <a:cs typeface="+mn-cs"/>
                        </a:rPr>
                        <a:t>3</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13.61</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25.27</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1181677.45</a:t>
                      </a:r>
                    </a:p>
                  </a:txBody>
                  <a:tcPr marL="9525" marR="9525" marT="9525" marB="0" anchor="b">
                    <a:solidFill>
                      <a:schemeClr val="bg1">
                        <a:lumMod val="95000"/>
                      </a:schemeClr>
                    </a:solidFill>
                  </a:tcPr>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572959.31</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608718.14</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160921.16</a:t>
                      </a:r>
                    </a:p>
                  </a:txBody>
                  <a:tcPr marL="9525" marR="9525" marT="9525" marB="0" anchor="b"/>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2.90</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1.557247</a:t>
                      </a:r>
                    </a:p>
                  </a:txBody>
                  <a:tcPr marL="9525" marR="9525" marT="9525" marB="0" anchor="b"/>
                </a:tc>
                <a:extLst>
                  <a:ext uri="{0D108BD9-81ED-4DB2-BD59-A6C34878D82A}">
                    <a16:rowId xmlns:a16="http://schemas.microsoft.com/office/drawing/2014/main" xmlns="" val="10003"/>
                  </a:ext>
                </a:extLst>
              </a:tr>
              <a:tr h="308507">
                <a:tc>
                  <a:txBody>
                    <a:bodyPr/>
                    <a:lstStyle/>
                    <a:p>
                      <a:pPr algn="ctr" fontAlgn="b"/>
                      <a:r>
                        <a:rPr lang="en-US" sz="1400" u="none" strike="noStrike" kern="1200">
                          <a:solidFill>
                            <a:schemeClr val="tx1"/>
                          </a:solidFill>
                          <a:effectLst/>
                          <a:latin typeface="Cambria Math" panose="02040503050406030204" pitchFamily="18" charset="0"/>
                          <a:ea typeface="Cambria Math" panose="02040503050406030204" pitchFamily="18" charset="0"/>
                          <a:cs typeface="+mn-cs"/>
                        </a:rPr>
                        <a:t>4</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13.45</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22.48</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1305975.36</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646327.35</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659648.00</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177123.21</a:t>
                      </a:r>
                    </a:p>
                  </a:txBody>
                  <a:tcPr marL="9525" marR="9525" marT="9525" marB="0" anchor="b"/>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2.74</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1.678153</a:t>
                      </a:r>
                    </a:p>
                  </a:txBody>
                  <a:tcPr marL="9525" marR="9525" marT="9525" marB="0" anchor="b"/>
                </a:tc>
                <a:extLst>
                  <a:ext uri="{0D108BD9-81ED-4DB2-BD59-A6C34878D82A}">
                    <a16:rowId xmlns:a16="http://schemas.microsoft.com/office/drawing/2014/main" xmlns="" val="10004"/>
                  </a:ext>
                </a:extLst>
              </a:tr>
              <a:tr h="308507">
                <a:tc>
                  <a:txBody>
                    <a:bodyPr/>
                    <a:lstStyle/>
                    <a:p>
                      <a:pPr algn="ctr" fontAlgn="b"/>
                      <a:r>
                        <a:rPr lang="en-US" sz="1400" u="none" strike="noStrike" kern="1200">
                          <a:solidFill>
                            <a:schemeClr val="tx1"/>
                          </a:solidFill>
                          <a:effectLst/>
                          <a:latin typeface="Cambria Math" panose="02040503050406030204" pitchFamily="18" charset="0"/>
                          <a:ea typeface="Cambria Math" panose="02040503050406030204" pitchFamily="18" charset="0"/>
                          <a:cs typeface="+mn-cs"/>
                        </a:rPr>
                        <a:t>5</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13.49</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19.62</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1419586.53</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715913.72</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703672.82</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190279.08</a:t>
                      </a:r>
                    </a:p>
                  </a:txBody>
                  <a:tcPr marL="9525" marR="9525" marT="9525" marB="0" anchor="b"/>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2.61</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1.708246</a:t>
                      </a:r>
                    </a:p>
                  </a:txBody>
                  <a:tcPr marL="9525" marR="9525" marT="9525" marB="0" anchor="b"/>
                </a:tc>
                <a:extLst>
                  <a:ext uri="{0D108BD9-81ED-4DB2-BD59-A6C34878D82A}">
                    <a16:rowId xmlns:a16="http://schemas.microsoft.com/office/drawing/2014/main" xmlns="" val="10005"/>
                  </a:ext>
                </a:extLst>
              </a:tr>
              <a:tr h="308507">
                <a:tc>
                  <a:txBody>
                    <a:bodyPr/>
                    <a:lstStyle/>
                    <a:p>
                      <a:pPr algn="ctr" fontAlgn="b"/>
                      <a:r>
                        <a:rPr lang="en-US" sz="1400" u="none" strike="noStrike" kern="1200">
                          <a:solidFill>
                            <a:schemeClr val="tx1"/>
                          </a:solidFill>
                          <a:effectLst/>
                          <a:latin typeface="Cambria Math" panose="02040503050406030204" pitchFamily="18" charset="0"/>
                          <a:ea typeface="Cambria Math" panose="02040503050406030204" pitchFamily="18" charset="0"/>
                          <a:cs typeface="+mn-cs"/>
                        </a:rPr>
                        <a:t>6</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13.59</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17.40</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1486354.04</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754359.50</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731994.54</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204522.27</a:t>
                      </a:r>
                    </a:p>
                  </a:txBody>
                  <a:tcPr marL="9525" marR="9525" marT="9525" marB="0" anchor="b"/>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2.79</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1.684151</a:t>
                      </a:r>
                    </a:p>
                  </a:txBody>
                  <a:tcPr marL="9525" marR="9525" marT="9525" marB="0" anchor="b"/>
                </a:tc>
                <a:extLst>
                  <a:ext uri="{0D108BD9-81ED-4DB2-BD59-A6C34878D82A}">
                    <a16:rowId xmlns:a16="http://schemas.microsoft.com/office/drawing/2014/main" xmlns="" val="10006"/>
                  </a:ext>
                </a:extLst>
              </a:tr>
              <a:tr h="308507">
                <a:tc>
                  <a:txBody>
                    <a:bodyPr/>
                    <a:lstStyle/>
                    <a:p>
                      <a:pPr algn="ctr" fontAlgn="b"/>
                      <a:r>
                        <a:rPr lang="en-US" sz="1400" u="none" strike="noStrike" kern="1200">
                          <a:solidFill>
                            <a:schemeClr val="tx1"/>
                          </a:solidFill>
                          <a:effectLst/>
                          <a:latin typeface="Cambria Math" panose="02040503050406030204" pitchFamily="18" charset="0"/>
                          <a:ea typeface="Cambria Math" panose="02040503050406030204" pitchFamily="18" charset="0"/>
                          <a:cs typeface="+mn-cs"/>
                        </a:rPr>
                        <a:t>7</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13.42</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14.81</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1565466.08</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783280.76</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782185.31</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210666.55</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2.66</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1.653547</a:t>
                      </a:r>
                    </a:p>
                  </a:txBody>
                  <a:tcPr marL="9525" marR="9525" marT="9525" marB="0" anchor="b"/>
                </a:tc>
                <a:extLst>
                  <a:ext uri="{0D108BD9-81ED-4DB2-BD59-A6C34878D82A}">
                    <a16:rowId xmlns:a16="http://schemas.microsoft.com/office/drawing/2014/main" xmlns="" val="10007"/>
                  </a:ext>
                </a:extLst>
              </a:tr>
              <a:tr h="308507">
                <a:tc>
                  <a:txBody>
                    <a:bodyPr/>
                    <a:lstStyle/>
                    <a:p>
                      <a:pPr algn="ctr" fontAlgn="b"/>
                      <a:r>
                        <a:rPr lang="en-US" sz="1400" u="none" strike="noStrike" kern="1200">
                          <a:solidFill>
                            <a:schemeClr val="tx1"/>
                          </a:solidFill>
                          <a:effectLst/>
                          <a:latin typeface="Cambria Math" panose="02040503050406030204" pitchFamily="18" charset="0"/>
                          <a:ea typeface="Cambria Math" panose="02040503050406030204" pitchFamily="18" charset="0"/>
                          <a:cs typeface="+mn-cs"/>
                        </a:rPr>
                        <a:t>8</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13.48</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12.71</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1689370.80</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864326.66</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825044.14</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229034.38</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2.64</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1.714196</a:t>
                      </a:r>
                    </a:p>
                  </a:txBody>
                  <a:tcPr marL="9525" marR="9525" marT="9525" marB="0" anchor="b"/>
                </a:tc>
                <a:extLst>
                  <a:ext uri="{0D108BD9-81ED-4DB2-BD59-A6C34878D82A}">
                    <a16:rowId xmlns:a16="http://schemas.microsoft.com/office/drawing/2014/main" xmlns="" val="10008"/>
                  </a:ext>
                </a:extLst>
              </a:tr>
              <a:tr h="308507">
                <a:tc>
                  <a:txBody>
                    <a:bodyPr/>
                    <a:lstStyle/>
                    <a:p>
                      <a:pPr algn="ctr" fontAlgn="b"/>
                      <a:r>
                        <a:rPr lang="en-US" sz="1400" u="none" strike="noStrike" kern="1200">
                          <a:solidFill>
                            <a:schemeClr val="tx1"/>
                          </a:solidFill>
                          <a:effectLst/>
                          <a:latin typeface="Cambria Math" panose="02040503050406030204" pitchFamily="18" charset="0"/>
                          <a:ea typeface="Cambria Math" panose="02040503050406030204" pitchFamily="18" charset="0"/>
                          <a:cs typeface="+mn-cs"/>
                        </a:rPr>
                        <a:t>9</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13.95</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9.59</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2028792.13</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1095781.44</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933010.69</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283081.83</a:t>
                      </a:r>
                    </a:p>
                  </a:txBody>
                  <a:tcPr marL="9525" marR="9525" marT="9525" marB="0" anchor="b"/>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2.49</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1.857562</a:t>
                      </a:r>
                    </a:p>
                  </a:txBody>
                  <a:tcPr marL="9525" marR="9525" marT="9525" marB="0" anchor="b"/>
                </a:tc>
                <a:extLst>
                  <a:ext uri="{0D108BD9-81ED-4DB2-BD59-A6C34878D82A}">
                    <a16:rowId xmlns:a16="http://schemas.microsoft.com/office/drawing/2014/main" xmlns="" val="10009"/>
                  </a:ext>
                </a:extLst>
              </a:tr>
              <a:tr h="308507">
                <a:tc>
                  <a:txBody>
                    <a:bodyPr/>
                    <a:lstStyle/>
                    <a:p>
                      <a:pPr algn="ctr" fontAlgn="b"/>
                      <a:r>
                        <a:rPr lang="en-US" sz="1400" u="none" strike="noStrike" kern="1200">
                          <a:solidFill>
                            <a:schemeClr val="tx1"/>
                          </a:solidFill>
                          <a:effectLst/>
                          <a:latin typeface="Cambria Math" panose="02040503050406030204" pitchFamily="18" charset="0"/>
                          <a:ea typeface="Cambria Math" panose="02040503050406030204" pitchFamily="18" charset="0"/>
                          <a:cs typeface="+mn-cs"/>
                        </a:rPr>
                        <a:t>10</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14.14</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0.00</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2144498.32</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1185900.14</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958598.17</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304550.00</a:t>
                      </a:r>
                    </a:p>
                  </a:txBody>
                  <a:tcPr marL="9525" marR="9525" marT="9525" marB="0" anchor="b"/>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2.73</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1.961053</a:t>
                      </a:r>
                    </a:p>
                  </a:txBody>
                  <a:tcPr marL="9525" marR="9525" marT="9525" marB="0" anchor="b"/>
                </a:tc>
                <a:extLst>
                  <a:ext uri="{0D108BD9-81ED-4DB2-BD59-A6C34878D82A}">
                    <a16:rowId xmlns:a16="http://schemas.microsoft.com/office/drawing/2014/main" xmlns="" val="10010"/>
                  </a:ext>
                </a:extLst>
              </a:tr>
              <a:tr h="308507">
                <a:tc>
                  <a:txBody>
                    <a:bodyPr/>
                    <a:lstStyle/>
                    <a:p>
                      <a:pPr algn="ctr" fontAlgn="b"/>
                      <a:r>
                        <a:rPr lang="en-US" sz="1400" u="none" strike="noStrike" kern="1200" dirty="0" err="1" smtClean="0">
                          <a:solidFill>
                            <a:schemeClr val="tx1"/>
                          </a:solidFill>
                          <a:effectLst/>
                          <a:latin typeface="Cambria Math" panose="02040503050406030204" pitchFamily="18" charset="0"/>
                          <a:ea typeface="Cambria Math" panose="02040503050406030204" pitchFamily="18" charset="0"/>
                          <a:cs typeface="+mn-cs"/>
                        </a:rPr>
                        <a:t>Averg</a:t>
                      </a:r>
                      <a:r>
                        <a:rPr lang="en-US" sz="1400" u="none" strike="noStrike" kern="1200" dirty="0" smtClean="0">
                          <a:solidFill>
                            <a:schemeClr val="tx1"/>
                          </a:solidFill>
                          <a:effectLst/>
                          <a:latin typeface="Cambria Math" panose="02040503050406030204" pitchFamily="18" charset="0"/>
                          <a:ea typeface="Cambria Math" panose="02040503050406030204" pitchFamily="18" charset="0"/>
                          <a:cs typeface="+mn-cs"/>
                        </a:rPr>
                        <a:t>.</a:t>
                      </a:r>
                      <a:endParaRPr lang="en-US" sz="1400" u="none" strike="noStrike" kern="1200" dirty="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13.57</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19.83</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1494278.77</a:t>
                      </a:r>
                    </a:p>
                  </a:txBody>
                  <a:tcPr marL="9525" marR="9525" marT="9525"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759605.96</a:t>
                      </a:r>
                    </a:p>
                  </a:txBody>
                  <a:tcPr marL="9525" marR="9525" marT="9525"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734672.81</a:t>
                      </a:r>
                    </a:p>
                  </a:txBody>
                  <a:tcPr marL="9525" marR="9525" marT="9525"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204207.10</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2.72</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1.665804</a:t>
                      </a: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35105462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b="1" dirty="0" smtClean="0">
                <a:solidFill>
                  <a:prstClr val="black"/>
                </a:solidFill>
              </a:rPr>
              <a:t>Table B6.2: Aggregates of Consumption and VAT Liability (Mil. CFA &amp; %GDP)</a:t>
            </a:r>
            <a:r>
              <a:rPr lang="en-US" sz="2500" b="1" dirty="0">
                <a:solidFill>
                  <a:prstClr val="black"/>
                </a:solidFill>
              </a:rPr>
              <a:t/>
            </a:r>
            <a:br>
              <a:rPr lang="en-US" sz="2500" b="1" dirty="0">
                <a:solidFill>
                  <a:prstClr val="black"/>
                </a:solidFill>
              </a:rPr>
            </a:br>
            <a:r>
              <a:rPr lang="en-US" sz="1500" b="1" i="1" dirty="0" smtClean="0">
                <a:solidFill>
                  <a:prstClr val="black"/>
                </a:solidFill>
              </a:rPr>
              <a:t> </a:t>
            </a:r>
            <a:endParaRPr lang="en-US" sz="2500" b="1" noProof="0"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77" y="5620628"/>
            <a:ext cx="12044468" cy="1200636"/>
          </a:xfrm>
          <a:prstGeom prst="rect">
            <a:avLst/>
          </a:prstGeom>
        </p:spPr>
      </p:pic>
      <p:sp>
        <p:nvSpPr>
          <p:cNvPr id="3" name="Slide Number Placeholder 2"/>
          <p:cNvSpPr>
            <a:spLocks noGrp="1"/>
          </p:cNvSpPr>
          <p:nvPr>
            <p:ph type="sldNum" sz="quarter" idx="12"/>
          </p:nvPr>
        </p:nvSpPr>
        <p:spPr/>
        <p:txBody>
          <a:bodyPr/>
          <a:lstStyle/>
          <a:p>
            <a:fld id="{05631A48-0528-4289-BF9A-731E9281F8F4}" type="slidenum">
              <a:rPr lang="en-US" smtClean="0"/>
              <a:t>39</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451543128"/>
              </p:ext>
            </p:extLst>
          </p:nvPr>
        </p:nvGraphicFramePr>
        <p:xfrm>
          <a:off x="471054" y="1301558"/>
          <a:ext cx="10709568" cy="3749028"/>
        </p:xfrm>
        <a:graphic>
          <a:graphicData uri="http://schemas.openxmlformats.org/drawingml/2006/table">
            <a:tbl>
              <a:tblPr firstRow="1" bandRow="1">
                <a:tableStyleId>{2D5ABB26-0587-4C30-8999-92F81FD0307C}</a:tableStyleId>
              </a:tblPr>
              <a:tblGrid>
                <a:gridCol w="1189952">
                  <a:extLst>
                    <a:ext uri="{9D8B030D-6E8A-4147-A177-3AD203B41FA5}">
                      <a16:colId xmlns:a16="http://schemas.microsoft.com/office/drawing/2014/main" xmlns="" val="20000"/>
                    </a:ext>
                  </a:extLst>
                </a:gridCol>
                <a:gridCol w="1189952">
                  <a:extLst>
                    <a:ext uri="{9D8B030D-6E8A-4147-A177-3AD203B41FA5}">
                      <a16:colId xmlns:a16="http://schemas.microsoft.com/office/drawing/2014/main" xmlns="" val="20001"/>
                    </a:ext>
                  </a:extLst>
                </a:gridCol>
                <a:gridCol w="1189952">
                  <a:extLst>
                    <a:ext uri="{9D8B030D-6E8A-4147-A177-3AD203B41FA5}">
                      <a16:colId xmlns:a16="http://schemas.microsoft.com/office/drawing/2014/main" xmlns="" val="20002"/>
                    </a:ext>
                  </a:extLst>
                </a:gridCol>
                <a:gridCol w="1189952">
                  <a:extLst>
                    <a:ext uri="{9D8B030D-6E8A-4147-A177-3AD203B41FA5}">
                      <a16:colId xmlns:a16="http://schemas.microsoft.com/office/drawing/2014/main" xmlns="" val="20003"/>
                    </a:ext>
                  </a:extLst>
                </a:gridCol>
                <a:gridCol w="1189952">
                  <a:extLst>
                    <a:ext uri="{9D8B030D-6E8A-4147-A177-3AD203B41FA5}">
                      <a16:colId xmlns:a16="http://schemas.microsoft.com/office/drawing/2014/main" xmlns="" val="20004"/>
                    </a:ext>
                  </a:extLst>
                </a:gridCol>
                <a:gridCol w="1189952">
                  <a:extLst>
                    <a:ext uri="{9D8B030D-6E8A-4147-A177-3AD203B41FA5}">
                      <a16:colId xmlns:a16="http://schemas.microsoft.com/office/drawing/2014/main" xmlns="" val="20005"/>
                    </a:ext>
                  </a:extLst>
                </a:gridCol>
                <a:gridCol w="1189952">
                  <a:extLst>
                    <a:ext uri="{9D8B030D-6E8A-4147-A177-3AD203B41FA5}">
                      <a16:colId xmlns:a16="http://schemas.microsoft.com/office/drawing/2014/main" xmlns="" val="20006"/>
                    </a:ext>
                  </a:extLst>
                </a:gridCol>
                <a:gridCol w="1189952">
                  <a:extLst>
                    <a:ext uri="{9D8B030D-6E8A-4147-A177-3AD203B41FA5}">
                      <a16:colId xmlns:a16="http://schemas.microsoft.com/office/drawing/2014/main" xmlns="" val="20007"/>
                    </a:ext>
                  </a:extLst>
                </a:gridCol>
                <a:gridCol w="1189952">
                  <a:extLst>
                    <a:ext uri="{9D8B030D-6E8A-4147-A177-3AD203B41FA5}">
                      <a16:colId xmlns:a16="http://schemas.microsoft.com/office/drawing/2014/main" xmlns="" val="20008"/>
                    </a:ext>
                  </a:extLst>
                </a:gridCol>
              </a:tblGrid>
              <a:tr h="357538">
                <a:tc>
                  <a:txBody>
                    <a:bodyPr/>
                    <a:lstStyle/>
                    <a:p>
                      <a:pPr algn="ctr"/>
                      <a:r>
                        <a:rPr lang="en-US" sz="1300" dirty="0" smtClean="0">
                          <a:latin typeface="Cambria Math" panose="02040503050406030204" pitchFamily="18" charset="0"/>
                          <a:ea typeface="Cambria Math" panose="02040503050406030204" pitchFamily="18" charset="0"/>
                        </a:rPr>
                        <a:t>Decile</a:t>
                      </a:r>
                      <a:endParaRPr lang="en-US" sz="1300" b="1" dirty="0">
                        <a:latin typeface="Cambria Math" panose="02040503050406030204" pitchFamily="18" charset="0"/>
                        <a:ea typeface="Cambria Math" panose="02040503050406030204" pitchFamily="18" charset="0"/>
                      </a:endParaRPr>
                    </a:p>
                  </a:txBody>
                  <a:tcPr>
                    <a:lnT w="12700" cap="flat" cmpd="sng" algn="ctr">
                      <a:solidFill>
                        <a:schemeClr val="tx1"/>
                      </a:solidFill>
                      <a:prstDash val="solid"/>
                      <a:round/>
                      <a:headEnd type="none" w="med" len="med"/>
                      <a:tailEnd type="none" w="med" len="med"/>
                    </a:lnT>
                  </a:tcPr>
                </a:tc>
                <a:tc>
                  <a:txBody>
                    <a:bodyPr/>
                    <a:lstStyle/>
                    <a:p>
                      <a:pPr algn="ctr" fontAlgn="b"/>
                      <a:r>
                        <a:rPr lang="en-US" sz="1300" u="none" strike="noStrike" dirty="0" smtClean="0">
                          <a:effectLst/>
                          <a:latin typeface="Cambria Math" panose="02040503050406030204" pitchFamily="18" charset="0"/>
                          <a:ea typeface="Cambria Math" panose="02040503050406030204" pitchFamily="18" charset="0"/>
                        </a:rPr>
                        <a:t>Consumption, Total</a:t>
                      </a:r>
                      <a:r>
                        <a:rPr lang="en-US" sz="1300" u="none" strike="noStrike" baseline="0" dirty="0" smtClean="0">
                          <a:effectLst/>
                          <a:latin typeface="Cambria Math" panose="02040503050406030204" pitchFamily="18" charset="0"/>
                          <a:ea typeface="Cambria Math" panose="02040503050406030204" pitchFamily="18" charset="0"/>
                        </a:rPr>
                        <a:t> (CFA)</a:t>
                      </a:r>
                      <a:endParaRPr lang="en-US" sz="1300" b="1" i="0" u="none" strike="noStrike" dirty="0">
                        <a:effectLst/>
                        <a:latin typeface="Cambria Math" panose="02040503050406030204" pitchFamily="18" charset="0"/>
                        <a:ea typeface="Cambria Math"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dirty="0" smtClean="0">
                          <a:effectLst/>
                          <a:latin typeface="Cambria Math" panose="02040503050406030204" pitchFamily="18" charset="0"/>
                          <a:ea typeface="Cambria Math" panose="02040503050406030204" pitchFamily="18" charset="0"/>
                        </a:rPr>
                        <a:t>Consumption, Taxable (CFA)</a:t>
                      </a:r>
                      <a:endParaRPr lang="en-US" sz="1300" b="1" i="0" u="none" strike="noStrike" dirty="0">
                        <a:effectLst/>
                        <a:latin typeface="Cambria Math" panose="02040503050406030204" pitchFamily="18" charset="0"/>
                        <a:ea typeface="Cambria Math"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dirty="0" smtClean="0">
                          <a:effectLst/>
                          <a:latin typeface="Cambria Math" panose="02040503050406030204" pitchFamily="18" charset="0"/>
                          <a:ea typeface="Cambria Math" panose="02040503050406030204" pitchFamily="18" charset="0"/>
                        </a:rPr>
                        <a:t>Consumption, Exempt (CFA)</a:t>
                      </a:r>
                      <a:endParaRPr lang="en-US" sz="1300" b="1" i="0" u="none" strike="noStrike" dirty="0">
                        <a:effectLst/>
                        <a:latin typeface="Cambria Math" panose="02040503050406030204" pitchFamily="18" charset="0"/>
                        <a:ea typeface="Cambria Math"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dirty="0" smtClean="0">
                          <a:effectLst/>
                          <a:latin typeface="Cambria Math" panose="02040503050406030204" pitchFamily="18" charset="0"/>
                          <a:ea typeface="Cambria Math" panose="02040503050406030204" pitchFamily="18" charset="0"/>
                        </a:rPr>
                        <a:t>VAT Liability </a:t>
                      </a:r>
                    </a:p>
                    <a:p>
                      <a:pPr algn="ctr" fontAlgn="b"/>
                      <a:r>
                        <a:rPr lang="en-US" sz="1300" u="none" strike="noStrike" dirty="0" smtClean="0">
                          <a:effectLst/>
                          <a:latin typeface="Cambria Math" panose="02040503050406030204" pitchFamily="18" charset="0"/>
                          <a:ea typeface="Cambria Math" panose="02040503050406030204" pitchFamily="18" charset="0"/>
                        </a:rPr>
                        <a:t>(CFA)</a:t>
                      </a:r>
                      <a:endParaRPr lang="en-US" sz="1300" b="1" i="0" u="none" strike="noStrike" dirty="0">
                        <a:effectLst/>
                        <a:latin typeface="Cambria Math" panose="02040503050406030204" pitchFamily="18" charset="0"/>
                        <a:ea typeface="Cambria Math"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300" u="none" strike="noStrike" dirty="0" smtClean="0">
                          <a:effectLst/>
                          <a:latin typeface="Cambria Math" panose="02040503050406030204" pitchFamily="18" charset="0"/>
                          <a:ea typeface="Cambria Math" panose="02040503050406030204" pitchFamily="18" charset="0"/>
                        </a:rPr>
                        <a:t>Consumption, Total</a:t>
                      </a:r>
                      <a:r>
                        <a:rPr lang="en-US" sz="1300" u="none" strike="noStrike" baseline="0" dirty="0" smtClean="0">
                          <a:effectLst/>
                          <a:latin typeface="Cambria Math" panose="02040503050406030204" pitchFamily="18" charset="0"/>
                          <a:ea typeface="Cambria Math" panose="02040503050406030204" pitchFamily="18" charset="0"/>
                        </a:rPr>
                        <a:t> (%GDP)</a:t>
                      </a:r>
                      <a:endParaRPr lang="en-US" sz="1300" b="1" i="0" u="none" strike="noStrike" dirty="0">
                        <a:effectLst/>
                        <a:latin typeface="Cambria Math" panose="02040503050406030204" pitchFamily="18" charset="0"/>
                        <a:ea typeface="Cambria Math"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dirty="0" smtClean="0">
                          <a:effectLst/>
                          <a:latin typeface="Cambria Math" panose="02040503050406030204" pitchFamily="18" charset="0"/>
                          <a:ea typeface="Cambria Math" panose="02040503050406030204" pitchFamily="18" charset="0"/>
                        </a:rPr>
                        <a:t>Consumption, Taxable (%GDP)</a:t>
                      </a:r>
                      <a:endParaRPr lang="en-US" sz="1300" b="1" i="0" u="none" strike="noStrike" dirty="0">
                        <a:effectLst/>
                        <a:latin typeface="Cambria Math" panose="02040503050406030204" pitchFamily="18" charset="0"/>
                        <a:ea typeface="Cambria Math"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dirty="0" smtClean="0">
                          <a:effectLst/>
                          <a:latin typeface="Cambria Math" panose="02040503050406030204" pitchFamily="18" charset="0"/>
                          <a:ea typeface="Cambria Math" panose="02040503050406030204" pitchFamily="18" charset="0"/>
                        </a:rPr>
                        <a:t>Consumption, Exempt (%GDP)</a:t>
                      </a:r>
                      <a:endParaRPr lang="en-US" sz="1300" b="1" i="0" u="none" strike="noStrike" dirty="0">
                        <a:effectLst/>
                        <a:latin typeface="Cambria Math" panose="02040503050406030204" pitchFamily="18" charset="0"/>
                        <a:ea typeface="Cambria Math"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dirty="0" smtClean="0">
                          <a:effectLst/>
                          <a:latin typeface="Cambria Math" panose="02040503050406030204" pitchFamily="18" charset="0"/>
                          <a:ea typeface="Cambria Math" panose="02040503050406030204" pitchFamily="18" charset="0"/>
                        </a:rPr>
                        <a:t>VAT Liability </a:t>
                      </a:r>
                    </a:p>
                    <a:p>
                      <a:pPr algn="ctr" fontAlgn="b"/>
                      <a:r>
                        <a:rPr lang="en-US" sz="1300" u="none" strike="noStrike" dirty="0" smtClean="0">
                          <a:effectLst/>
                          <a:latin typeface="Cambria Math" panose="02040503050406030204" pitchFamily="18" charset="0"/>
                          <a:ea typeface="Cambria Math" panose="02040503050406030204" pitchFamily="18" charset="0"/>
                        </a:rPr>
                        <a:t>(%GDP)</a:t>
                      </a:r>
                      <a:endParaRPr lang="en-US" sz="1300" b="1" i="0" u="none" strike="noStrike" dirty="0">
                        <a:effectLst/>
                        <a:latin typeface="Cambria Math" panose="02040503050406030204" pitchFamily="18" charset="0"/>
                        <a:ea typeface="Cambria Math"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0"/>
                  </a:ext>
                </a:extLst>
              </a:tr>
              <a:tr h="303933">
                <a:tc>
                  <a:txBody>
                    <a:bodyPr/>
                    <a:lstStyle/>
                    <a:p>
                      <a:pPr algn="ctr" fontAlgn="b"/>
                      <a:r>
                        <a:rPr lang="en-US" sz="1400" u="none" strike="noStrike" kern="1200" dirty="0">
                          <a:effectLst/>
                          <a:latin typeface="Cambria Math" panose="02040503050406030204" pitchFamily="18" charset="0"/>
                          <a:ea typeface="Cambria Math" panose="02040503050406030204" pitchFamily="18" charset="0"/>
                        </a:rPr>
                        <a:t>1</a:t>
                      </a:r>
                      <a:endParaRPr lang="en-US" sz="1400" u="none" strike="noStrike" kern="1200" dirty="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tc>
                <a:tc>
                  <a:txBody>
                    <a:bodyPr/>
                    <a:lstStyle/>
                    <a:p>
                      <a:pPr algn="ctr" fontAlgn="b"/>
                      <a:r>
                        <a:rPr lang="en-US" sz="1400" b="0" i="0" u="none" strike="noStrike" dirty="0">
                          <a:effectLst/>
                          <a:latin typeface="Cambria Math" panose="02040503050406030204" pitchFamily="18" charset="0"/>
                          <a:ea typeface="Cambria Math" panose="02040503050406030204" pitchFamily="18" charset="0"/>
                        </a:rPr>
                        <a:t>245017.10</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106439.64</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138577.46</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31492.84</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6.10</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2.65</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3.45</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0.78</a:t>
                      </a:r>
                    </a:p>
                  </a:txBody>
                  <a:tcPr marL="9525" marR="9525" marT="9525" marB="0" anchor="b"/>
                </a:tc>
                <a:extLst>
                  <a:ext uri="{0D108BD9-81ED-4DB2-BD59-A6C34878D82A}">
                    <a16:rowId xmlns:a16="http://schemas.microsoft.com/office/drawing/2014/main" xmlns="" val="10001"/>
                  </a:ext>
                </a:extLst>
              </a:tr>
              <a:tr h="303933">
                <a:tc>
                  <a:txBody>
                    <a:bodyPr/>
                    <a:lstStyle/>
                    <a:p>
                      <a:pPr algn="ctr" fontAlgn="b"/>
                      <a:r>
                        <a:rPr lang="en-US" sz="1400" u="none" strike="noStrike" kern="1200">
                          <a:effectLst/>
                          <a:latin typeface="Cambria Math" panose="02040503050406030204" pitchFamily="18" charset="0"/>
                          <a:ea typeface="Cambria Math" panose="02040503050406030204" pitchFamily="18" charset="0"/>
                        </a:rPr>
                        <a:t>2</a:t>
                      </a:r>
                      <a:endParaRPr lang="en-US" sz="1400" u="none" strike="noStrike" kern="120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259613.13</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123819.96</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135793.16</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35317.97</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6.46</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3.08</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3.38</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0.88</a:t>
                      </a:r>
                    </a:p>
                  </a:txBody>
                  <a:tcPr marL="9525" marR="9525" marT="9525" marB="0" anchor="b"/>
                </a:tc>
                <a:extLst>
                  <a:ext uri="{0D108BD9-81ED-4DB2-BD59-A6C34878D82A}">
                    <a16:rowId xmlns:a16="http://schemas.microsoft.com/office/drawing/2014/main" xmlns="" val="10002"/>
                  </a:ext>
                </a:extLst>
              </a:tr>
              <a:tr h="303933">
                <a:tc>
                  <a:txBody>
                    <a:bodyPr/>
                    <a:lstStyle/>
                    <a:p>
                      <a:pPr algn="ctr" fontAlgn="b"/>
                      <a:r>
                        <a:rPr lang="en-US" sz="1400" u="none" strike="noStrike" kern="1200" dirty="0">
                          <a:effectLst/>
                          <a:latin typeface="Cambria Math" panose="02040503050406030204" pitchFamily="18" charset="0"/>
                          <a:ea typeface="Cambria Math" panose="02040503050406030204" pitchFamily="18" charset="0"/>
                        </a:rPr>
                        <a:t>3</a:t>
                      </a:r>
                      <a:endParaRPr lang="en-US" sz="1400" u="none" strike="noStrike" kern="1200" dirty="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286439.32</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138885.68</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147553.64</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39007.38</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7.13</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3.46</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3.67</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0.97</a:t>
                      </a:r>
                    </a:p>
                  </a:txBody>
                  <a:tcPr marL="9525" marR="9525" marT="9525" marB="0" anchor="b"/>
                </a:tc>
                <a:extLst>
                  <a:ext uri="{0D108BD9-81ED-4DB2-BD59-A6C34878D82A}">
                    <a16:rowId xmlns:a16="http://schemas.microsoft.com/office/drawing/2014/main" xmlns="" val="10003"/>
                  </a:ext>
                </a:extLst>
              </a:tr>
              <a:tr h="303933">
                <a:tc>
                  <a:txBody>
                    <a:bodyPr/>
                    <a:lstStyle/>
                    <a:p>
                      <a:pPr algn="ctr" fontAlgn="b"/>
                      <a:r>
                        <a:rPr lang="en-US" sz="1400" u="none" strike="noStrike" kern="1200">
                          <a:effectLst/>
                          <a:latin typeface="Cambria Math" panose="02040503050406030204" pitchFamily="18" charset="0"/>
                          <a:ea typeface="Cambria Math" panose="02040503050406030204" pitchFamily="18" charset="0"/>
                        </a:rPr>
                        <a:t>4</a:t>
                      </a:r>
                      <a:endParaRPr lang="en-US" sz="1400" u="none" strike="noStrike" kern="120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316569.21</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156670.14</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159899.07</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42934.77</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7.88</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3.90</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3.98</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1.07</a:t>
                      </a:r>
                    </a:p>
                  </a:txBody>
                  <a:tcPr marL="9525" marR="9525" marT="9525" marB="0" anchor="b"/>
                </a:tc>
                <a:extLst>
                  <a:ext uri="{0D108BD9-81ED-4DB2-BD59-A6C34878D82A}">
                    <a16:rowId xmlns:a16="http://schemas.microsoft.com/office/drawing/2014/main" xmlns="" val="10004"/>
                  </a:ext>
                </a:extLst>
              </a:tr>
              <a:tr h="303933">
                <a:tc>
                  <a:txBody>
                    <a:bodyPr/>
                    <a:lstStyle/>
                    <a:p>
                      <a:pPr algn="ctr" fontAlgn="b"/>
                      <a:r>
                        <a:rPr lang="en-US" sz="1400" u="none" strike="noStrike" kern="1200">
                          <a:effectLst/>
                          <a:latin typeface="Cambria Math" panose="02040503050406030204" pitchFamily="18" charset="0"/>
                          <a:ea typeface="Cambria Math" panose="02040503050406030204" pitchFamily="18" charset="0"/>
                        </a:rPr>
                        <a:t>5</a:t>
                      </a:r>
                      <a:endParaRPr lang="en-US" sz="1400" u="none" strike="noStrike" kern="120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344108.63</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173537.91</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170570.71</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46123.76</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8.57</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4.32</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4.25</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1.15</a:t>
                      </a:r>
                    </a:p>
                  </a:txBody>
                  <a:tcPr marL="9525" marR="9525" marT="9525" marB="0" anchor="b"/>
                </a:tc>
                <a:extLst>
                  <a:ext uri="{0D108BD9-81ED-4DB2-BD59-A6C34878D82A}">
                    <a16:rowId xmlns:a16="http://schemas.microsoft.com/office/drawing/2014/main" xmlns="" val="10005"/>
                  </a:ext>
                </a:extLst>
              </a:tr>
              <a:tr h="303933">
                <a:tc>
                  <a:txBody>
                    <a:bodyPr/>
                    <a:lstStyle/>
                    <a:p>
                      <a:pPr algn="ctr" fontAlgn="b"/>
                      <a:r>
                        <a:rPr lang="en-US" sz="1400" u="none" strike="noStrike" kern="1200" dirty="0">
                          <a:effectLst/>
                          <a:latin typeface="Cambria Math" panose="02040503050406030204" pitchFamily="18" charset="0"/>
                          <a:ea typeface="Cambria Math" panose="02040503050406030204" pitchFamily="18" charset="0"/>
                        </a:rPr>
                        <a:t>6</a:t>
                      </a:r>
                      <a:endParaRPr lang="en-US" sz="1400" u="none" strike="noStrike" kern="1200" dirty="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360293.11</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182857.19</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177435.92</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49576.32</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8.97</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4.55</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4.42</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1.23</a:t>
                      </a:r>
                    </a:p>
                  </a:txBody>
                  <a:tcPr marL="9525" marR="9525" marT="9525" marB="0" anchor="b"/>
                </a:tc>
                <a:extLst>
                  <a:ext uri="{0D108BD9-81ED-4DB2-BD59-A6C34878D82A}">
                    <a16:rowId xmlns:a16="http://schemas.microsoft.com/office/drawing/2014/main" xmlns="" val="10006"/>
                  </a:ext>
                </a:extLst>
              </a:tr>
              <a:tr h="303933">
                <a:tc>
                  <a:txBody>
                    <a:bodyPr/>
                    <a:lstStyle/>
                    <a:p>
                      <a:pPr algn="ctr" fontAlgn="b"/>
                      <a:r>
                        <a:rPr lang="en-US" sz="1400" u="none" strike="noStrike" kern="1200">
                          <a:effectLst/>
                          <a:latin typeface="Cambria Math" panose="02040503050406030204" pitchFamily="18" charset="0"/>
                          <a:ea typeface="Cambria Math" panose="02040503050406030204" pitchFamily="18" charset="0"/>
                        </a:rPr>
                        <a:t>7</a:t>
                      </a:r>
                      <a:endParaRPr lang="en-US" sz="1400" u="none" strike="noStrike" kern="120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379469.92</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189867.73</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189602.19</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51065.70</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9.45</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4.73</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4.72</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1.27</a:t>
                      </a:r>
                    </a:p>
                  </a:txBody>
                  <a:tcPr marL="9525" marR="9525" marT="9525" marB="0" anchor="b"/>
                </a:tc>
                <a:extLst>
                  <a:ext uri="{0D108BD9-81ED-4DB2-BD59-A6C34878D82A}">
                    <a16:rowId xmlns:a16="http://schemas.microsoft.com/office/drawing/2014/main" xmlns="" val="10007"/>
                  </a:ext>
                </a:extLst>
              </a:tr>
              <a:tr h="303933">
                <a:tc>
                  <a:txBody>
                    <a:bodyPr/>
                    <a:lstStyle/>
                    <a:p>
                      <a:pPr algn="ctr" fontAlgn="b"/>
                      <a:r>
                        <a:rPr lang="en-US" sz="1400" u="none" strike="noStrike" kern="1200">
                          <a:effectLst/>
                          <a:latin typeface="Cambria Math" panose="02040503050406030204" pitchFamily="18" charset="0"/>
                          <a:ea typeface="Cambria Math" panose="02040503050406030204" pitchFamily="18" charset="0"/>
                        </a:rPr>
                        <a:t>8</a:t>
                      </a:r>
                      <a:endParaRPr lang="en-US" sz="1400" u="none" strike="noStrike" kern="120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409504.49</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209513.30</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199991.19</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55518.07</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10.19</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5.21</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4.98</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1.38</a:t>
                      </a:r>
                    </a:p>
                  </a:txBody>
                  <a:tcPr marL="9525" marR="9525" marT="9525" marB="0" anchor="b"/>
                </a:tc>
                <a:extLst>
                  <a:ext uri="{0D108BD9-81ED-4DB2-BD59-A6C34878D82A}">
                    <a16:rowId xmlns:a16="http://schemas.microsoft.com/office/drawing/2014/main" xmlns="" val="10008"/>
                  </a:ext>
                </a:extLst>
              </a:tr>
              <a:tr h="303933">
                <a:tc>
                  <a:txBody>
                    <a:bodyPr/>
                    <a:lstStyle/>
                    <a:p>
                      <a:pPr algn="ctr" fontAlgn="b"/>
                      <a:r>
                        <a:rPr lang="en-US" sz="1400" u="none" strike="noStrike" kern="1200">
                          <a:effectLst/>
                          <a:latin typeface="Cambria Math" panose="02040503050406030204" pitchFamily="18" charset="0"/>
                          <a:ea typeface="Cambria Math" panose="02040503050406030204" pitchFamily="18" charset="0"/>
                        </a:rPr>
                        <a:t>9</a:t>
                      </a:r>
                      <a:endParaRPr lang="en-US" sz="1400" u="none" strike="noStrike" kern="120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491780.43</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265618.08</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226162.35</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68619.21</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12.24</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6.61</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5.63</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1.71</a:t>
                      </a:r>
                    </a:p>
                  </a:txBody>
                  <a:tcPr marL="9525" marR="9525" marT="9525" marB="0" anchor="b"/>
                </a:tc>
                <a:extLst>
                  <a:ext uri="{0D108BD9-81ED-4DB2-BD59-A6C34878D82A}">
                    <a16:rowId xmlns:a16="http://schemas.microsoft.com/office/drawing/2014/main" xmlns="" val="10009"/>
                  </a:ext>
                </a:extLst>
              </a:tr>
              <a:tr h="303933">
                <a:tc>
                  <a:txBody>
                    <a:bodyPr/>
                    <a:lstStyle/>
                    <a:p>
                      <a:pPr algn="ctr" fontAlgn="b"/>
                      <a:r>
                        <a:rPr lang="en-US" sz="1400" u="none" strike="noStrike" kern="1200">
                          <a:effectLst/>
                          <a:latin typeface="Cambria Math" panose="02040503050406030204" pitchFamily="18" charset="0"/>
                          <a:ea typeface="Cambria Math" panose="02040503050406030204" pitchFamily="18" charset="0"/>
                        </a:rPr>
                        <a:t>10</a:t>
                      </a:r>
                      <a:endParaRPr lang="en-US" sz="1400" u="none" strike="noStrike" kern="120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519827.68</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287462.91</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232364.77</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73823.10</a:t>
                      </a:r>
                    </a:p>
                  </a:txBody>
                  <a:tcPr marL="9525" marR="9525" marT="9525" marB="0" anchor="b"/>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12.94</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7.16</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5.78</a:t>
                      </a:r>
                    </a:p>
                  </a:txBody>
                  <a:tcPr marL="9525" marR="9525" marT="9525" marB="0" anchor="b">
                    <a:solidFill>
                      <a:schemeClr val="bg1">
                        <a:lumMod val="95000"/>
                      </a:schemeClr>
                    </a:solidFill>
                  </a:tcPr>
                </a:tc>
                <a:tc>
                  <a:txBody>
                    <a:bodyPr/>
                    <a:lstStyle/>
                    <a:p>
                      <a:pPr algn="ctr" fontAlgn="b"/>
                      <a:r>
                        <a:rPr lang="en-US" sz="1400" b="0" i="0" u="none" strike="noStrike">
                          <a:effectLst/>
                          <a:latin typeface="Cambria Math" panose="02040503050406030204" pitchFamily="18" charset="0"/>
                          <a:ea typeface="Cambria Math" panose="02040503050406030204" pitchFamily="18" charset="0"/>
                        </a:rPr>
                        <a:t>1.84</a:t>
                      </a:r>
                    </a:p>
                  </a:txBody>
                  <a:tcPr marL="9525" marR="9525" marT="9525" marB="0" anchor="b"/>
                </a:tc>
                <a:extLst>
                  <a:ext uri="{0D108BD9-81ED-4DB2-BD59-A6C34878D82A}">
                    <a16:rowId xmlns:a16="http://schemas.microsoft.com/office/drawing/2014/main" xmlns="" val="10010"/>
                  </a:ext>
                </a:extLst>
              </a:tr>
              <a:tr h="303933">
                <a:tc>
                  <a:txBody>
                    <a:bodyPr/>
                    <a:lstStyle/>
                    <a:p>
                      <a:pPr algn="ctr" fontAlgn="b"/>
                      <a:r>
                        <a:rPr lang="en-US" sz="1400" u="none" strike="noStrike" kern="1200" dirty="0">
                          <a:effectLst/>
                          <a:latin typeface="Cambria Math" panose="02040503050406030204" pitchFamily="18" charset="0"/>
                          <a:ea typeface="Cambria Math" panose="02040503050406030204" pitchFamily="18" charset="0"/>
                        </a:rPr>
                        <a:t>Total</a:t>
                      </a:r>
                      <a:endParaRPr lang="en-US" sz="1400" u="none" strike="noStrike" kern="1200" dirty="0">
                        <a:solidFill>
                          <a:schemeClr val="tx1"/>
                        </a:solidFill>
                        <a:effectLst/>
                        <a:latin typeface="Cambria Math" panose="02040503050406030204" pitchFamily="18" charset="0"/>
                        <a:ea typeface="Cambria Math" panose="02040503050406030204" pitchFamily="18" charset="0"/>
                        <a:cs typeface="+mn-cs"/>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effectLst/>
                          <a:latin typeface="Cambria Math" panose="02040503050406030204" pitchFamily="18" charset="0"/>
                          <a:ea typeface="Cambria Math" panose="02040503050406030204" pitchFamily="18" charset="0"/>
                        </a:rPr>
                        <a:t>3622140.7</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smtClean="0">
                          <a:effectLst/>
                          <a:latin typeface="Cambria Math" panose="02040503050406030204" pitchFamily="18" charset="0"/>
                          <a:ea typeface="Cambria Math" panose="02040503050406030204" pitchFamily="18" charset="0"/>
                        </a:rPr>
                        <a:t>1841289.4</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smtClean="0">
                          <a:effectLst/>
                          <a:latin typeface="Cambria Math" panose="02040503050406030204" pitchFamily="18" charset="0"/>
                          <a:ea typeface="Cambria Math" panose="02040503050406030204" pitchFamily="18" charset="0"/>
                        </a:rPr>
                        <a:t>1780851.3</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smtClean="0">
                          <a:effectLst/>
                          <a:latin typeface="Cambria Math" panose="02040503050406030204" pitchFamily="18" charset="0"/>
                          <a:ea typeface="Cambria Math" panose="02040503050406030204" pitchFamily="18" charset="0"/>
                        </a:rPr>
                        <a:t>494999.2</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effectLst/>
                          <a:latin typeface="Cambria Math" panose="02040503050406030204" pitchFamily="18" charset="0"/>
                          <a:ea typeface="Cambria Math" panose="02040503050406030204" pitchFamily="18" charset="0"/>
                        </a:rPr>
                        <a:t>90.2</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smtClean="0">
                          <a:effectLst/>
                          <a:latin typeface="Cambria Math" panose="02040503050406030204" pitchFamily="18" charset="0"/>
                          <a:ea typeface="Cambria Math" panose="02040503050406030204" pitchFamily="18" charset="0"/>
                        </a:rPr>
                        <a:t>45.8</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smtClean="0">
                          <a:effectLst/>
                          <a:latin typeface="Cambria Math" panose="02040503050406030204" pitchFamily="18" charset="0"/>
                          <a:ea typeface="Cambria Math" panose="02040503050406030204" pitchFamily="18" charset="0"/>
                        </a:rPr>
                        <a:t>44.3</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smtClean="0">
                          <a:effectLst/>
                          <a:latin typeface="Cambria Math" panose="02040503050406030204" pitchFamily="18" charset="0"/>
                          <a:ea typeface="Cambria Math" panose="02040503050406030204" pitchFamily="18" charset="0"/>
                        </a:rPr>
                        <a:t>12.3</a:t>
                      </a:r>
                      <a:endParaRPr lang="en-US" sz="1400" b="0" i="0" u="none" strike="noStrike" dirty="0">
                        <a:effectLst/>
                        <a:latin typeface="Cambria Math" panose="02040503050406030204" pitchFamily="18" charset="0"/>
                        <a:ea typeface="Cambria Math" panose="02040503050406030204" pitchFamily="18" charset="0"/>
                      </a:endParaRPr>
                    </a:p>
                  </a:txBody>
                  <a:tcPr marL="9525" marR="9525" marT="9525" marB="0" anchor="b">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2370704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0318"/>
            <a:ext cx="12148345" cy="1140370"/>
          </a:xfrm>
        </p:spPr>
        <p:txBody>
          <a:bodyPr>
            <a:noAutofit/>
          </a:bodyPr>
          <a:lstStyle/>
          <a:p>
            <a:r>
              <a:rPr lang="fr-BE" sz="5400" b="1" dirty="0"/>
              <a:t>Introduction</a:t>
            </a:r>
            <a:endParaRPr lang="en-US" noProof="0" dirty="0"/>
          </a:p>
        </p:txBody>
      </p:sp>
      <p:pic>
        <p:nvPicPr>
          <p:cNvPr id="12" name="Content Placeholder 11"/>
          <p:cNvPicPr>
            <a:picLocks noGrp="1" noChangeAspect="1"/>
          </p:cNvPicPr>
          <p:nvPr>
            <p:ph idx="1"/>
          </p:nvPr>
        </p:nvPicPr>
        <p:blipFill>
          <a:blip r:embed="rId2"/>
          <a:stretch>
            <a:fillRect/>
          </a:stretch>
        </p:blipFill>
        <p:spPr>
          <a:xfrm>
            <a:off x="3525839" y="3534228"/>
            <a:ext cx="753300" cy="64728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1146" y="-101597"/>
            <a:ext cx="5439534" cy="41915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77" y="5620628"/>
            <a:ext cx="12044468" cy="1200636"/>
          </a:xfrm>
          <a:prstGeom prst="rect">
            <a:avLst/>
          </a:prstGeom>
        </p:spPr>
      </p:pic>
      <p:sp>
        <p:nvSpPr>
          <p:cNvPr id="6" name="Rectangle 5"/>
          <p:cNvSpPr/>
          <p:nvPr/>
        </p:nvSpPr>
        <p:spPr>
          <a:xfrm>
            <a:off x="485775" y="1690688"/>
            <a:ext cx="4219229" cy="16842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4000" b="1" dirty="0" smtClean="0">
                <a:solidFill>
                  <a:schemeClr val="tx1"/>
                </a:solidFill>
              </a:rPr>
              <a:t>Economic Development</a:t>
            </a:r>
            <a:endParaRPr lang="en-US" sz="4000" b="1" dirty="0">
              <a:solidFill>
                <a:schemeClr val="tx1"/>
              </a:solidFill>
            </a:endParaRPr>
          </a:p>
        </p:txBody>
      </p:sp>
      <p:sp>
        <p:nvSpPr>
          <p:cNvPr id="9" name="Rectangle 8"/>
          <p:cNvSpPr/>
          <p:nvPr/>
        </p:nvSpPr>
        <p:spPr>
          <a:xfrm>
            <a:off x="7398327" y="1756682"/>
            <a:ext cx="3560186" cy="16182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4000" b="1" dirty="0">
                <a:solidFill>
                  <a:schemeClr val="tx1"/>
                </a:solidFill>
              </a:rPr>
              <a:t>Tax collection</a:t>
            </a:r>
            <a:endParaRPr lang="en-US" sz="4000" b="1" dirty="0">
              <a:solidFill>
                <a:schemeClr val="tx1"/>
              </a:solidFill>
            </a:endParaRPr>
          </a:p>
        </p:txBody>
      </p:sp>
      <p:sp>
        <p:nvSpPr>
          <p:cNvPr id="10" name="Rectangle 9"/>
          <p:cNvSpPr/>
          <p:nvPr/>
        </p:nvSpPr>
        <p:spPr>
          <a:xfrm>
            <a:off x="4525911" y="4389835"/>
            <a:ext cx="3200400" cy="10224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4000" b="1" dirty="0" smtClean="0">
                <a:solidFill>
                  <a:schemeClr val="tx1"/>
                </a:solidFill>
              </a:rPr>
              <a:t>Institutions</a:t>
            </a:r>
            <a:endParaRPr lang="en-US" sz="4000" b="1" dirty="0">
              <a:solidFill>
                <a:schemeClr val="tx1"/>
              </a:solidFill>
            </a:endParaRPr>
          </a:p>
        </p:txBody>
      </p:sp>
      <p:pic>
        <p:nvPicPr>
          <p:cNvPr id="13" name="Picture 12"/>
          <p:cNvPicPr>
            <a:picLocks noChangeAspect="1"/>
          </p:cNvPicPr>
          <p:nvPr/>
        </p:nvPicPr>
        <p:blipFill>
          <a:blip r:embed="rId5"/>
          <a:stretch>
            <a:fillRect/>
          </a:stretch>
        </p:blipFill>
        <p:spPr>
          <a:xfrm>
            <a:off x="5191302" y="2519068"/>
            <a:ext cx="1213650" cy="610740"/>
          </a:xfrm>
          <a:prstGeom prst="rect">
            <a:avLst/>
          </a:prstGeom>
        </p:spPr>
      </p:pic>
      <p:pic>
        <p:nvPicPr>
          <p:cNvPr id="14" name="Picture 13"/>
          <p:cNvPicPr>
            <a:picLocks noChangeAspect="1"/>
          </p:cNvPicPr>
          <p:nvPr/>
        </p:nvPicPr>
        <p:blipFill>
          <a:blip r:embed="rId6"/>
          <a:stretch>
            <a:fillRect/>
          </a:stretch>
        </p:blipFill>
        <p:spPr>
          <a:xfrm>
            <a:off x="7805559" y="3572321"/>
            <a:ext cx="837000" cy="699480"/>
          </a:xfrm>
          <a:prstGeom prst="rect">
            <a:avLst/>
          </a:prstGeom>
        </p:spPr>
      </p:pic>
    </p:spTree>
    <p:extLst>
      <p:ext uri="{BB962C8B-B14F-4D97-AF65-F5344CB8AC3E}">
        <p14:creationId xmlns:p14="http://schemas.microsoft.com/office/powerpoint/2010/main" val="4392635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209" y="1653702"/>
            <a:ext cx="10515600" cy="2944238"/>
          </a:xfrm>
        </p:spPr>
        <p:txBody>
          <a:bodyPr>
            <a:normAutofit/>
          </a:bodyPr>
          <a:lstStyle/>
          <a:p>
            <a:pPr algn="ctr"/>
            <a:r>
              <a:rPr lang="fr-BE" sz="5400" b="1" dirty="0" smtClean="0">
                <a:solidFill>
                  <a:schemeClr val="accent2"/>
                </a:solidFill>
              </a:rPr>
              <a:t>IV.</a:t>
            </a:r>
            <a:r>
              <a:rPr lang="fr-BE" sz="5400" b="1" dirty="0" smtClean="0"/>
              <a:t> </a:t>
            </a:r>
            <a:br>
              <a:rPr lang="fr-BE" sz="5400" b="1" dirty="0" smtClean="0"/>
            </a:br>
            <a:r>
              <a:rPr lang="fr-BE" sz="6000" b="1" dirty="0" err="1" smtClean="0"/>
              <a:t>Concluding</a:t>
            </a:r>
            <a:r>
              <a:rPr lang="fr-BE" sz="6000" b="1" dirty="0" smtClean="0"/>
              <a:t> </a:t>
            </a:r>
            <a:r>
              <a:rPr lang="fr-BE" sz="6000" b="1" dirty="0" err="1" smtClean="0"/>
              <a:t>remarks</a:t>
            </a:r>
            <a:r>
              <a:rPr lang="fr-BE" sz="5400" b="1" dirty="0"/>
              <a:t/>
            </a:r>
            <a:br>
              <a:rPr lang="fr-BE" sz="5400" b="1" dirty="0"/>
            </a:br>
            <a:r>
              <a:rPr lang="fr-BE" sz="5400" b="1" dirty="0"/>
              <a:t> </a:t>
            </a:r>
            <a:endParaRPr lang="en-US" sz="5400" noProof="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9583" y="131160"/>
            <a:ext cx="5439534" cy="41915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77" y="5620628"/>
            <a:ext cx="12044468" cy="1200636"/>
          </a:xfrm>
          <a:prstGeom prst="rect">
            <a:avLst/>
          </a:prstGeom>
        </p:spPr>
      </p:pic>
    </p:spTree>
    <p:extLst>
      <p:ext uri="{BB962C8B-B14F-4D97-AF65-F5344CB8AC3E}">
        <p14:creationId xmlns:p14="http://schemas.microsoft.com/office/powerpoint/2010/main" val="13588389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9583" y="131160"/>
            <a:ext cx="5439534" cy="419158"/>
          </a:xfrm>
          <a:prstGeom prst="rect">
            <a:avLst/>
          </a:prstGeom>
        </p:spPr>
      </p:pic>
      <p:sp>
        <p:nvSpPr>
          <p:cNvPr id="9" name="Title 1"/>
          <p:cNvSpPr>
            <a:spLocks noGrp="1"/>
          </p:cNvSpPr>
          <p:nvPr>
            <p:ph type="title"/>
          </p:nvPr>
        </p:nvSpPr>
        <p:spPr>
          <a:xfrm>
            <a:off x="878681" y="562001"/>
            <a:ext cx="10475119" cy="778098"/>
          </a:xfrm>
        </p:spPr>
        <p:txBody>
          <a:bodyPr>
            <a:noAutofit/>
          </a:bodyPr>
          <a:lstStyle/>
          <a:p>
            <a:pPr algn="ctr"/>
            <a:r>
              <a:rPr lang="fr-BE" sz="5400" b="1" dirty="0" smtClean="0"/>
              <a:t>Conclusion</a:t>
            </a:r>
            <a:endParaRPr lang="en-US" sz="5400" b="1" noProof="0" dirty="0"/>
          </a:p>
        </p:txBody>
      </p:sp>
      <p:sp>
        <p:nvSpPr>
          <p:cNvPr id="10" name="Content Placeholder 2"/>
          <p:cNvSpPr>
            <a:spLocks noGrp="1"/>
          </p:cNvSpPr>
          <p:nvPr>
            <p:ph idx="1"/>
          </p:nvPr>
        </p:nvSpPr>
        <p:spPr>
          <a:xfrm>
            <a:off x="684734" y="1142808"/>
            <a:ext cx="11089232" cy="5347831"/>
          </a:xfrm>
        </p:spPr>
        <p:txBody>
          <a:bodyPr>
            <a:noAutofit/>
          </a:bodyPr>
          <a:lstStyle/>
          <a:p>
            <a:r>
              <a:rPr lang="fr-BE" altLang="en-US" sz="3600" dirty="0" smtClean="0"/>
              <a:t>Reforming the VAT </a:t>
            </a:r>
            <a:r>
              <a:rPr lang="fr-BE" altLang="en-US" sz="3600" dirty="0" err="1" smtClean="0"/>
              <a:t>is</a:t>
            </a:r>
            <a:r>
              <a:rPr lang="fr-BE" altLang="en-US" sz="3600" dirty="0" smtClean="0"/>
              <a:t> a key </a:t>
            </a:r>
            <a:r>
              <a:rPr lang="fr-BE" altLang="en-US" sz="3600" dirty="0" err="1" smtClean="0"/>
              <a:t>policy</a:t>
            </a:r>
            <a:r>
              <a:rPr lang="fr-BE" altLang="en-US" sz="3600" dirty="0" smtClean="0"/>
              <a:t> option to </a:t>
            </a:r>
            <a:r>
              <a:rPr lang="fr-BE" altLang="en-US" sz="3600" dirty="0" err="1" smtClean="0"/>
              <a:t>improve</a:t>
            </a:r>
            <a:r>
              <a:rPr lang="fr-BE" altLang="en-US" sz="3600" dirty="0" smtClean="0"/>
              <a:t> </a:t>
            </a:r>
            <a:r>
              <a:rPr lang="fr-BE" altLang="en-US" sz="3600" dirty="0" err="1" smtClean="0"/>
              <a:t>upon</a:t>
            </a:r>
            <a:r>
              <a:rPr lang="fr-BE" altLang="en-US" sz="3600" dirty="0" smtClean="0"/>
              <a:t> DRM</a:t>
            </a:r>
          </a:p>
          <a:p>
            <a:r>
              <a:rPr lang="fr-BE" sz="3600" dirty="0" err="1" smtClean="0"/>
              <a:t>Understanding</a:t>
            </a:r>
            <a:r>
              <a:rPr lang="fr-BE" sz="3600" dirty="0" smtClean="0"/>
              <a:t> the </a:t>
            </a:r>
            <a:r>
              <a:rPr lang="fr-BE" sz="3600" dirty="0" err="1" smtClean="0"/>
              <a:t>distributional</a:t>
            </a:r>
            <a:r>
              <a:rPr lang="fr-BE" sz="3600" dirty="0" smtClean="0"/>
              <a:t> impact of the reforms </a:t>
            </a:r>
            <a:r>
              <a:rPr lang="fr-BE" sz="3600" dirty="0" err="1" smtClean="0"/>
              <a:t>is</a:t>
            </a:r>
            <a:r>
              <a:rPr lang="fr-BE" sz="3600" dirty="0" smtClean="0"/>
              <a:t> important to </a:t>
            </a:r>
            <a:r>
              <a:rPr lang="fr-BE" sz="3600" dirty="0" err="1" smtClean="0"/>
              <a:t>develop</a:t>
            </a:r>
            <a:r>
              <a:rPr lang="fr-BE" sz="3600" dirty="0" smtClean="0"/>
              <a:t> </a:t>
            </a:r>
            <a:r>
              <a:rPr lang="fr-BE" sz="3600" dirty="0" err="1" smtClean="0"/>
              <a:t>comensating</a:t>
            </a:r>
            <a:r>
              <a:rPr lang="fr-BE" sz="3600" dirty="0" smtClean="0"/>
              <a:t> </a:t>
            </a:r>
            <a:r>
              <a:rPr lang="fr-BE" sz="3600" dirty="0" err="1" smtClean="0"/>
              <a:t>strategies</a:t>
            </a:r>
            <a:endParaRPr lang="fr-BE" sz="3600" dirty="0" smtClean="0"/>
          </a:p>
          <a:p>
            <a:r>
              <a:rPr lang="fr-BE" sz="3600" noProof="0" dirty="0" err="1" smtClean="0"/>
              <a:t>We</a:t>
            </a:r>
            <a:r>
              <a:rPr lang="fr-BE" sz="3600" noProof="0" dirty="0" smtClean="0"/>
              <a:t> </a:t>
            </a:r>
            <a:r>
              <a:rPr lang="fr-BE" sz="3600" noProof="0" dirty="0" err="1" smtClean="0"/>
              <a:t>provide</a:t>
            </a:r>
            <a:r>
              <a:rPr lang="fr-BE" sz="3600" noProof="0" dirty="0" smtClean="0"/>
              <a:t> </a:t>
            </a:r>
            <a:r>
              <a:rPr lang="fr-BE" sz="3600" noProof="0" dirty="0" err="1" smtClean="0"/>
              <a:t>evidence</a:t>
            </a:r>
            <a:r>
              <a:rPr lang="fr-BE" sz="3600" noProof="0" dirty="0" smtClean="0"/>
              <a:t> on </a:t>
            </a:r>
            <a:r>
              <a:rPr lang="fr-BE" sz="3600" noProof="0" dirty="0" err="1" smtClean="0"/>
              <a:t>this</a:t>
            </a:r>
            <a:r>
              <a:rPr lang="fr-BE" sz="3600" noProof="0" dirty="0" smtClean="0"/>
              <a:t> issue but a border </a:t>
            </a:r>
            <a:r>
              <a:rPr lang="fr-BE" sz="3600" noProof="0" dirty="0" err="1" smtClean="0"/>
              <a:t>stategy</a:t>
            </a:r>
            <a:r>
              <a:rPr lang="fr-BE" sz="3600" noProof="0" dirty="0" smtClean="0"/>
              <a:t> </a:t>
            </a:r>
            <a:r>
              <a:rPr lang="fr-BE" sz="3600" noProof="0" dirty="0" err="1" smtClean="0"/>
              <a:t>should</a:t>
            </a:r>
            <a:r>
              <a:rPr lang="fr-BE" sz="3600" noProof="0" dirty="0" smtClean="0"/>
              <a:t> </a:t>
            </a:r>
            <a:r>
              <a:rPr lang="fr-BE" sz="3600" noProof="0" dirty="0" err="1" smtClean="0"/>
              <a:t>be</a:t>
            </a:r>
            <a:r>
              <a:rPr lang="fr-BE" sz="3600" noProof="0" dirty="0" smtClean="0"/>
              <a:t> </a:t>
            </a:r>
            <a:r>
              <a:rPr lang="fr-BE" sz="3600" noProof="0" dirty="0" err="1" smtClean="0"/>
              <a:t>develop</a:t>
            </a:r>
            <a:r>
              <a:rPr lang="fr-BE" sz="3600" noProof="0" dirty="0" smtClean="0"/>
              <a:t> to </a:t>
            </a:r>
            <a:r>
              <a:rPr lang="fr-BE" sz="3600" noProof="0" dirty="0" err="1" smtClean="0"/>
              <a:t>ensure</a:t>
            </a:r>
            <a:r>
              <a:rPr lang="fr-BE" sz="3600" noProof="0" dirty="0" smtClean="0"/>
              <a:t> </a:t>
            </a:r>
            <a:r>
              <a:rPr lang="fr-BE" sz="3600" noProof="0" dirty="0" err="1" smtClean="0"/>
              <a:t>that</a:t>
            </a:r>
            <a:r>
              <a:rPr lang="fr-BE" sz="3600" noProof="0" dirty="0" smtClean="0"/>
              <a:t> the </a:t>
            </a:r>
            <a:r>
              <a:rPr lang="fr-BE" sz="3600" noProof="0" dirty="0" err="1" smtClean="0"/>
              <a:t>additiona</a:t>
            </a:r>
            <a:r>
              <a:rPr lang="fr-BE" sz="3600" noProof="0" dirty="0" smtClean="0"/>
              <a:t> </a:t>
            </a:r>
            <a:r>
              <a:rPr lang="fr-BE" sz="3600" noProof="0" dirty="0" err="1" smtClean="0"/>
              <a:t>tax</a:t>
            </a:r>
            <a:r>
              <a:rPr lang="fr-BE" sz="3600" noProof="0" dirty="0" smtClean="0"/>
              <a:t> revenue </a:t>
            </a:r>
            <a:r>
              <a:rPr lang="fr-BE" sz="3600" noProof="0" dirty="0" err="1" smtClean="0"/>
              <a:t>can</a:t>
            </a:r>
            <a:r>
              <a:rPr lang="fr-BE" sz="3600" noProof="0" dirty="0" smtClean="0"/>
              <a:t> </a:t>
            </a:r>
            <a:r>
              <a:rPr lang="fr-BE" sz="3600" noProof="0" dirty="0" err="1" smtClean="0"/>
              <a:t>be</a:t>
            </a:r>
            <a:r>
              <a:rPr lang="fr-BE" sz="3600" noProof="0" dirty="0" smtClean="0"/>
              <a:t> </a:t>
            </a:r>
            <a:r>
              <a:rPr lang="fr-BE" sz="3600" noProof="0" dirty="0" err="1" smtClean="0"/>
              <a:t>collected</a:t>
            </a:r>
            <a:endParaRPr lang="fr-BE" sz="3600" noProof="0" dirty="0" smtClean="0"/>
          </a:p>
          <a:p>
            <a:r>
              <a:rPr lang="fr-BE" sz="3600" dirty="0" err="1" smtClean="0"/>
              <a:t>Consumers</a:t>
            </a:r>
            <a:r>
              <a:rPr lang="fr-BE" sz="3600" dirty="0" smtClean="0"/>
              <a:t> </a:t>
            </a:r>
            <a:r>
              <a:rPr lang="fr-BE" sz="3600" dirty="0" err="1" smtClean="0"/>
              <a:t>can</a:t>
            </a:r>
            <a:r>
              <a:rPr lang="fr-BE" sz="3600" dirty="0" smtClean="0"/>
              <a:t> </a:t>
            </a:r>
            <a:r>
              <a:rPr lang="fr-BE" sz="3600" dirty="0" err="1" smtClean="0"/>
              <a:t>be</a:t>
            </a:r>
            <a:r>
              <a:rPr lang="fr-BE" sz="3600" dirty="0" smtClean="0"/>
              <a:t> </a:t>
            </a:r>
            <a:r>
              <a:rPr lang="fr-BE" sz="3600" dirty="0" err="1" smtClean="0"/>
              <a:t>incentivided</a:t>
            </a:r>
            <a:r>
              <a:rPr lang="fr-BE" sz="3600" dirty="0" smtClean="0"/>
              <a:t> to </a:t>
            </a:r>
            <a:r>
              <a:rPr lang="fr-BE" sz="3600" dirty="0" err="1" smtClean="0"/>
              <a:t>collect</a:t>
            </a:r>
            <a:r>
              <a:rPr lang="fr-BE" sz="3600" dirty="0" smtClean="0"/>
              <a:t> VAT </a:t>
            </a:r>
            <a:r>
              <a:rPr lang="fr-BE" sz="3600" dirty="0" err="1" smtClean="0"/>
              <a:t>tax</a:t>
            </a:r>
            <a:r>
              <a:rPr lang="fr-BE" sz="3600" dirty="0" smtClean="0"/>
              <a:t> (</a:t>
            </a:r>
            <a:r>
              <a:rPr lang="fr-BE" sz="3600" dirty="0" err="1" smtClean="0"/>
              <a:t>e.g</a:t>
            </a:r>
            <a:r>
              <a:rPr lang="fr-BE" sz="3600" dirty="0" smtClean="0"/>
              <a:t>. Bolivia)</a:t>
            </a:r>
            <a:endParaRPr lang="en-US" sz="3600" noProof="0" dirty="0" smtClean="0"/>
          </a:p>
          <a:p>
            <a:pPr>
              <a:buFont typeface="Arial" panose="020B0604020202020204" pitchFamily="34" charset="0"/>
              <a:buChar char="•"/>
            </a:pPr>
            <a:endParaRPr lang="en-US" sz="2400" noProof="0" dirty="0"/>
          </a:p>
        </p:txBody>
      </p:sp>
      <p:sp>
        <p:nvSpPr>
          <p:cNvPr id="11" name="Slide Number Placeholder 4"/>
          <p:cNvSpPr>
            <a:spLocks noGrp="1"/>
          </p:cNvSpPr>
          <p:nvPr>
            <p:ph type="sldNum" sz="quarter" idx="12"/>
          </p:nvPr>
        </p:nvSpPr>
        <p:spPr>
          <a:xfrm>
            <a:off x="8610600" y="6356350"/>
            <a:ext cx="2743200" cy="365125"/>
          </a:xfrm>
        </p:spPr>
        <p:txBody>
          <a:bodyPr/>
          <a:lstStyle/>
          <a:p>
            <a:fld id="{A9096D49-DAE3-40DE-93E0-41688E0A5016}" type="slidenum">
              <a:rPr lang="en-US" smtClean="0"/>
              <a:t>41</a:t>
            </a:fld>
            <a:endParaRPr lang="en-US" dirty="0"/>
          </a:p>
        </p:txBody>
      </p:sp>
    </p:spTree>
    <p:extLst>
      <p:ext uri="{BB962C8B-B14F-4D97-AF65-F5344CB8AC3E}">
        <p14:creationId xmlns:p14="http://schemas.microsoft.com/office/powerpoint/2010/main" val="15976609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9583" y="131160"/>
            <a:ext cx="5439534" cy="41915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77" y="5620628"/>
            <a:ext cx="12044468" cy="1200636"/>
          </a:xfrm>
          <a:prstGeom prst="rect">
            <a:avLst/>
          </a:prstGeom>
        </p:spPr>
      </p:pic>
      <p:sp>
        <p:nvSpPr>
          <p:cNvPr id="9" name="Title 1"/>
          <p:cNvSpPr>
            <a:spLocks noGrp="1"/>
          </p:cNvSpPr>
          <p:nvPr>
            <p:ph type="title"/>
          </p:nvPr>
        </p:nvSpPr>
        <p:spPr>
          <a:xfrm>
            <a:off x="878681" y="562001"/>
            <a:ext cx="10475119" cy="778098"/>
          </a:xfrm>
        </p:spPr>
        <p:txBody>
          <a:bodyPr>
            <a:noAutofit/>
          </a:bodyPr>
          <a:lstStyle/>
          <a:p>
            <a:pPr algn="ctr"/>
            <a:r>
              <a:rPr lang="fr-BE" sz="5400" b="1" dirty="0" smtClean="0"/>
              <a:t>The </a:t>
            </a:r>
            <a:r>
              <a:rPr lang="fr-BE" sz="5400" b="1" dirty="0" err="1" smtClean="0"/>
              <a:t>way</a:t>
            </a:r>
            <a:r>
              <a:rPr lang="fr-BE" sz="5400" b="1" dirty="0" smtClean="0"/>
              <a:t> </a:t>
            </a:r>
            <a:r>
              <a:rPr lang="fr-BE" sz="5400" b="1" dirty="0" err="1" smtClean="0"/>
              <a:t>forward</a:t>
            </a:r>
            <a:endParaRPr lang="en-US" sz="5400" b="1" noProof="0" dirty="0"/>
          </a:p>
        </p:txBody>
      </p:sp>
      <p:sp>
        <p:nvSpPr>
          <p:cNvPr id="10" name="Content Placeholder 2"/>
          <p:cNvSpPr>
            <a:spLocks noGrp="1"/>
          </p:cNvSpPr>
          <p:nvPr>
            <p:ph idx="1"/>
          </p:nvPr>
        </p:nvSpPr>
        <p:spPr>
          <a:xfrm>
            <a:off x="741884" y="1502232"/>
            <a:ext cx="11089232" cy="4246984"/>
          </a:xfrm>
        </p:spPr>
        <p:txBody>
          <a:bodyPr>
            <a:noAutofit/>
          </a:bodyPr>
          <a:lstStyle/>
          <a:p>
            <a:r>
              <a:rPr lang="en-US" altLang="en-US" sz="4000" dirty="0" smtClean="0"/>
              <a:t>Conduct </a:t>
            </a:r>
            <a:r>
              <a:rPr lang="en-US" altLang="en-US" sz="4000" dirty="0"/>
              <a:t>more (in depth) </a:t>
            </a:r>
            <a:r>
              <a:rPr lang="en-US" altLang="en-US" sz="4000" dirty="0" smtClean="0"/>
              <a:t>analysis </a:t>
            </a:r>
            <a:r>
              <a:rPr lang="en-US" altLang="en-US" sz="4000" dirty="0"/>
              <a:t>to </a:t>
            </a:r>
            <a:r>
              <a:rPr lang="en-US" altLang="en-US" sz="4000" dirty="0" smtClean="0"/>
              <a:t>better understand these issues and related</a:t>
            </a:r>
          </a:p>
          <a:p>
            <a:r>
              <a:rPr lang="fr-BE" altLang="en-US" sz="4000" dirty="0" err="1" smtClean="0"/>
              <a:t>Take</a:t>
            </a:r>
            <a:r>
              <a:rPr lang="fr-BE" altLang="en-US" sz="4000" dirty="0" smtClean="0"/>
              <a:t> </a:t>
            </a:r>
            <a:r>
              <a:rPr lang="fr-BE" altLang="en-US" sz="4000" dirty="0" err="1" smtClean="0"/>
              <a:t>into</a:t>
            </a:r>
            <a:r>
              <a:rPr lang="fr-BE" altLang="en-US" sz="4000" dirty="0" smtClean="0"/>
              <a:t> </a:t>
            </a:r>
            <a:r>
              <a:rPr lang="fr-BE" altLang="en-US" sz="4000" dirty="0" err="1" smtClean="0"/>
              <a:t>account</a:t>
            </a:r>
            <a:endParaRPr lang="fr-BE" altLang="en-US" sz="4000" dirty="0" smtClean="0"/>
          </a:p>
          <a:p>
            <a:pPr lvl="1"/>
            <a:r>
              <a:rPr lang="fr-BE" altLang="en-US" sz="3600" dirty="0" err="1" smtClean="0"/>
              <a:t>Other</a:t>
            </a:r>
            <a:r>
              <a:rPr lang="fr-BE" altLang="en-US" sz="3600" dirty="0" smtClean="0"/>
              <a:t> taxes (</a:t>
            </a:r>
            <a:r>
              <a:rPr lang="fr-BE" altLang="en-US" sz="3600" dirty="0" err="1" smtClean="0"/>
              <a:t>e.g</a:t>
            </a:r>
            <a:r>
              <a:rPr lang="fr-BE" altLang="en-US" sz="3600" dirty="0" smtClean="0"/>
              <a:t>. labour </a:t>
            </a:r>
            <a:r>
              <a:rPr lang="fr-BE" altLang="en-US" sz="3600" dirty="0" err="1" smtClean="0"/>
              <a:t>supply</a:t>
            </a:r>
            <a:r>
              <a:rPr lang="fr-BE" altLang="en-US" sz="3600" dirty="0" smtClean="0"/>
              <a:t>)</a:t>
            </a:r>
          </a:p>
          <a:p>
            <a:pPr lvl="1"/>
            <a:r>
              <a:rPr lang="fr-BE" altLang="en-US" sz="3600" dirty="0" err="1" smtClean="0"/>
              <a:t>Regional</a:t>
            </a:r>
            <a:r>
              <a:rPr lang="fr-BE" altLang="en-US" sz="3600" dirty="0" smtClean="0"/>
              <a:t> </a:t>
            </a:r>
            <a:r>
              <a:rPr lang="fr-BE" altLang="en-US" sz="3600" dirty="0" err="1" smtClean="0"/>
              <a:t>price</a:t>
            </a:r>
            <a:r>
              <a:rPr lang="fr-BE" altLang="en-US" sz="3600" dirty="0" smtClean="0"/>
              <a:t> </a:t>
            </a:r>
            <a:r>
              <a:rPr lang="fr-BE" altLang="en-US" sz="3600" dirty="0" err="1" smtClean="0"/>
              <a:t>differential</a:t>
            </a:r>
            <a:r>
              <a:rPr lang="fr-BE" altLang="en-US" sz="3600" dirty="0" smtClean="0"/>
              <a:t> </a:t>
            </a:r>
            <a:r>
              <a:rPr lang="fr-BE" altLang="en-US" sz="3600" dirty="0" err="1" smtClean="0"/>
              <a:t>effects</a:t>
            </a:r>
            <a:endParaRPr lang="fr-BE" altLang="en-US" sz="3600" dirty="0" smtClean="0"/>
          </a:p>
          <a:p>
            <a:pPr lvl="1"/>
            <a:r>
              <a:rPr lang="fr-BE" altLang="en-US" sz="3600" dirty="0" smtClean="0"/>
              <a:t>Relative </a:t>
            </a:r>
            <a:r>
              <a:rPr lang="fr-BE" altLang="en-US" sz="3600" dirty="0" err="1" smtClean="0"/>
              <a:t>prices</a:t>
            </a:r>
            <a:r>
              <a:rPr lang="fr-BE" altLang="en-US" sz="3600" dirty="0" smtClean="0"/>
              <a:t> of </a:t>
            </a:r>
            <a:r>
              <a:rPr lang="fr-BE" altLang="en-US" sz="3600" dirty="0" err="1" smtClean="0"/>
              <a:t>goods</a:t>
            </a:r>
            <a:endParaRPr lang="fr-BE" altLang="en-US" sz="3600" dirty="0" smtClean="0"/>
          </a:p>
          <a:p>
            <a:pPr lvl="1"/>
            <a:r>
              <a:rPr lang="fr-BE" altLang="en-US" sz="3600" dirty="0" smtClean="0"/>
              <a:t>…</a:t>
            </a:r>
          </a:p>
          <a:p>
            <a:pPr lvl="1"/>
            <a:endParaRPr lang="fr-BE" altLang="en-US" sz="3600" dirty="0"/>
          </a:p>
          <a:p>
            <a:pPr>
              <a:buFont typeface="Arial" panose="020B0604020202020204" pitchFamily="34" charset="0"/>
              <a:buChar char="•"/>
            </a:pPr>
            <a:endParaRPr lang="en-US" sz="2400" noProof="0" dirty="0"/>
          </a:p>
        </p:txBody>
      </p:sp>
      <p:sp>
        <p:nvSpPr>
          <p:cNvPr id="11" name="Slide Number Placeholder 4"/>
          <p:cNvSpPr>
            <a:spLocks noGrp="1"/>
          </p:cNvSpPr>
          <p:nvPr>
            <p:ph type="sldNum" sz="quarter" idx="12"/>
          </p:nvPr>
        </p:nvSpPr>
        <p:spPr>
          <a:xfrm>
            <a:off x="8610600" y="6356350"/>
            <a:ext cx="2743200" cy="365125"/>
          </a:xfrm>
        </p:spPr>
        <p:txBody>
          <a:bodyPr/>
          <a:lstStyle/>
          <a:p>
            <a:fld id="{A9096D49-DAE3-40DE-93E0-41688E0A5016}" type="slidenum">
              <a:rPr lang="en-US" smtClean="0"/>
              <a:t>42</a:t>
            </a:fld>
            <a:endParaRPr lang="en-US" dirty="0"/>
          </a:p>
        </p:txBody>
      </p:sp>
    </p:spTree>
    <p:extLst>
      <p:ext uri="{BB962C8B-B14F-4D97-AF65-F5344CB8AC3E}">
        <p14:creationId xmlns:p14="http://schemas.microsoft.com/office/powerpoint/2010/main" val="13956735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3515" y="2379834"/>
            <a:ext cx="10515600" cy="2254006"/>
          </a:xfrm>
        </p:spPr>
        <p:txBody>
          <a:bodyPr>
            <a:noAutofit/>
          </a:bodyPr>
          <a:lstStyle/>
          <a:p>
            <a:pPr marL="0" indent="0" algn="ctr">
              <a:buNone/>
            </a:pPr>
            <a:r>
              <a:rPr lang="en-US" sz="8800" b="1" noProof="0" dirty="0" smtClean="0"/>
              <a:t>Thank you!</a:t>
            </a:r>
          </a:p>
          <a:p>
            <a:endParaRPr lang="en-US" sz="8800" b="1" noProof="0"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9583" y="131160"/>
            <a:ext cx="5439534" cy="419158"/>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77" y="5620628"/>
            <a:ext cx="12044468" cy="1200636"/>
          </a:xfrm>
          <a:prstGeom prst="rect">
            <a:avLst/>
          </a:prstGeom>
        </p:spPr>
      </p:pic>
    </p:spTree>
    <p:extLst>
      <p:ext uri="{BB962C8B-B14F-4D97-AF65-F5344CB8AC3E}">
        <p14:creationId xmlns:p14="http://schemas.microsoft.com/office/powerpoint/2010/main" val="3341595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137466"/>
            <a:ext cx="10953750" cy="576910"/>
          </a:xfrm>
        </p:spPr>
        <p:txBody>
          <a:bodyPr>
            <a:noAutofit/>
          </a:bodyPr>
          <a:lstStyle/>
          <a:p>
            <a:r>
              <a:rPr lang="fr-BE" sz="5400" b="1" dirty="0" smtClean="0"/>
              <a:t>Tax </a:t>
            </a:r>
            <a:r>
              <a:rPr lang="fr-BE" sz="5400" b="1" dirty="0"/>
              <a:t>R</a:t>
            </a:r>
            <a:r>
              <a:rPr lang="fr-BE" sz="5400" b="1" dirty="0" smtClean="0"/>
              <a:t>evenue in WAEMU </a:t>
            </a:r>
            <a:endParaRPr lang="en-US" sz="5400" b="1" noProof="0" dirty="0"/>
          </a:p>
        </p:txBody>
      </p:sp>
      <p:graphicFrame>
        <p:nvGraphicFramePr>
          <p:cNvPr id="14" name="Chart 13"/>
          <p:cNvGraphicFramePr/>
          <p:nvPr>
            <p:extLst>
              <p:ext uri="{D42A27DB-BD31-4B8C-83A1-F6EECF244321}">
                <p14:modId xmlns:p14="http://schemas.microsoft.com/office/powerpoint/2010/main" val="1398021422"/>
              </p:ext>
            </p:extLst>
          </p:nvPr>
        </p:nvGraphicFramePr>
        <p:xfrm>
          <a:off x="-78581" y="1143002"/>
          <a:ext cx="12015787" cy="60221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0363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137466"/>
            <a:ext cx="10953750" cy="576910"/>
          </a:xfrm>
        </p:spPr>
        <p:txBody>
          <a:bodyPr>
            <a:noAutofit/>
          </a:bodyPr>
          <a:lstStyle/>
          <a:p>
            <a:r>
              <a:rPr lang="fr-BE" sz="5400" b="1" dirty="0" smtClean="0"/>
              <a:t>VAT Revenue in WAEMU </a:t>
            </a:r>
            <a:endParaRPr lang="en-US" sz="5400" b="1" noProof="0" dirty="0"/>
          </a:p>
        </p:txBody>
      </p:sp>
      <p:pic>
        <p:nvPicPr>
          <p:cNvPr id="3" name="Picture 2"/>
          <p:cNvPicPr>
            <a:picLocks noChangeAspect="1"/>
          </p:cNvPicPr>
          <p:nvPr/>
        </p:nvPicPr>
        <p:blipFill>
          <a:blip r:embed="rId2"/>
          <a:stretch>
            <a:fillRect/>
          </a:stretch>
        </p:blipFill>
        <p:spPr>
          <a:xfrm>
            <a:off x="85725" y="647699"/>
            <a:ext cx="12020550" cy="6268915"/>
          </a:xfrm>
          <a:prstGeom prst="rect">
            <a:avLst/>
          </a:prstGeom>
        </p:spPr>
      </p:pic>
    </p:spTree>
    <p:extLst>
      <p:ext uri="{BB962C8B-B14F-4D97-AF65-F5344CB8AC3E}">
        <p14:creationId xmlns:p14="http://schemas.microsoft.com/office/powerpoint/2010/main" val="268987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6469"/>
          </a:xfrm>
        </p:spPr>
        <p:txBody>
          <a:bodyPr>
            <a:normAutofit/>
          </a:bodyPr>
          <a:lstStyle/>
          <a:p>
            <a:r>
              <a:rPr lang="en-US" sz="5400" b="1" noProof="0" dirty="0" smtClean="0"/>
              <a:t>Why is VAT important?</a:t>
            </a:r>
            <a:endParaRPr lang="en-US" sz="5400" b="1" noProof="0" dirty="0"/>
          </a:p>
        </p:txBody>
      </p:sp>
      <p:sp>
        <p:nvSpPr>
          <p:cNvPr id="3" name="Content Placeholder 2"/>
          <p:cNvSpPr>
            <a:spLocks noGrp="1"/>
          </p:cNvSpPr>
          <p:nvPr>
            <p:ph idx="1"/>
          </p:nvPr>
        </p:nvSpPr>
        <p:spPr>
          <a:xfrm>
            <a:off x="838200" y="1321594"/>
            <a:ext cx="10515600" cy="4440577"/>
          </a:xfrm>
        </p:spPr>
        <p:txBody>
          <a:bodyPr>
            <a:normAutofit fontScale="92500" lnSpcReduction="20000"/>
          </a:bodyPr>
          <a:lstStyle/>
          <a:p>
            <a:r>
              <a:rPr lang="en-US" noProof="0" dirty="0" smtClean="0"/>
              <a:t>VAT </a:t>
            </a:r>
            <a:r>
              <a:rPr lang="en-US" noProof="0" dirty="0"/>
              <a:t>is relatively easy to administer </a:t>
            </a:r>
            <a:r>
              <a:rPr lang="en-US" noProof="0" dirty="0" smtClean="0">
                <a:sym typeface="Wingdings" panose="05000000000000000000" pitchFamily="2" charset="2"/>
              </a:rPr>
              <a:t></a:t>
            </a:r>
            <a:r>
              <a:rPr lang="en-US" noProof="0" dirty="0" smtClean="0"/>
              <a:t> Less </a:t>
            </a:r>
            <a:r>
              <a:rPr lang="en-US" noProof="0" dirty="0"/>
              <a:t>prone to tax </a:t>
            </a:r>
            <a:r>
              <a:rPr lang="en-US" noProof="0" dirty="0" smtClean="0"/>
              <a:t>evasion</a:t>
            </a:r>
          </a:p>
          <a:p>
            <a:r>
              <a:rPr lang="en-US" noProof="0" dirty="0" smtClean="0"/>
              <a:t>Suitable </a:t>
            </a:r>
            <a:r>
              <a:rPr lang="en-US" noProof="0" dirty="0"/>
              <a:t>for developing countries </a:t>
            </a:r>
            <a:endParaRPr lang="en-US" noProof="0" dirty="0" smtClean="0"/>
          </a:p>
          <a:p>
            <a:pPr lvl="1"/>
            <a:r>
              <a:rPr lang="en-US" noProof="0" dirty="0" smtClean="0"/>
              <a:t>less </a:t>
            </a:r>
            <a:r>
              <a:rPr lang="en-US" noProof="0" dirty="0"/>
              <a:t>sensitive to the informal market </a:t>
            </a:r>
            <a:endParaRPr lang="en-US" noProof="0" dirty="0" smtClean="0"/>
          </a:p>
          <a:p>
            <a:pPr lvl="1"/>
            <a:r>
              <a:rPr lang="en-US" noProof="0" dirty="0" smtClean="0"/>
              <a:t>If </a:t>
            </a:r>
            <a:r>
              <a:rPr lang="en-US" noProof="0" dirty="0"/>
              <a:t>well designed, it can even </a:t>
            </a:r>
            <a:r>
              <a:rPr lang="en-US" noProof="0" dirty="0" smtClean="0"/>
              <a:t>reduce </a:t>
            </a:r>
            <a:r>
              <a:rPr lang="en-US" noProof="0" dirty="0"/>
              <a:t>the size of the informal </a:t>
            </a:r>
            <a:r>
              <a:rPr lang="en-US" noProof="0" dirty="0" smtClean="0"/>
              <a:t>sector</a:t>
            </a:r>
          </a:p>
          <a:p>
            <a:r>
              <a:rPr lang="en-US" noProof="0" dirty="0" smtClean="0"/>
              <a:t>Less </a:t>
            </a:r>
            <a:r>
              <a:rPr lang="en-US" noProof="0" dirty="0"/>
              <a:t>distortionary </a:t>
            </a:r>
            <a:r>
              <a:rPr lang="en-US" noProof="0" dirty="0" smtClean="0"/>
              <a:t>among taxes </a:t>
            </a:r>
          </a:p>
          <a:p>
            <a:pPr lvl="1"/>
            <a:r>
              <a:rPr lang="en-US" noProof="0" dirty="0" smtClean="0"/>
              <a:t>In </a:t>
            </a:r>
            <a:r>
              <a:rPr lang="en-US" noProof="0" dirty="0"/>
              <a:t>comparison with income taxes, VAT does not change consumption decisions relative to savings and investment </a:t>
            </a:r>
            <a:r>
              <a:rPr lang="en-US" noProof="0" dirty="0" smtClean="0"/>
              <a:t>decisions</a:t>
            </a:r>
          </a:p>
          <a:p>
            <a:r>
              <a:rPr lang="en-US" noProof="0" dirty="0" smtClean="0"/>
              <a:t>No cascading effects</a:t>
            </a:r>
          </a:p>
          <a:p>
            <a:pPr lvl="1"/>
            <a:r>
              <a:rPr lang="en-US" noProof="0" dirty="0" smtClean="0"/>
              <a:t>Unlike </a:t>
            </a:r>
            <a:r>
              <a:rPr lang="en-US" noProof="0" dirty="0"/>
              <a:t>other consumption </a:t>
            </a:r>
            <a:r>
              <a:rPr lang="en-US" noProof="0" dirty="0" smtClean="0"/>
              <a:t>taxes </a:t>
            </a:r>
          </a:p>
          <a:p>
            <a:pPr lvl="1"/>
            <a:r>
              <a:rPr lang="en-US" noProof="0" dirty="0" smtClean="0"/>
              <a:t>Tax </a:t>
            </a:r>
            <a:r>
              <a:rPr lang="en-US" noProof="0" dirty="0"/>
              <a:t>on a commodity is charged at separate stages of the production process without </a:t>
            </a:r>
            <a:r>
              <a:rPr lang="en-US" noProof="0" dirty="0" smtClean="0"/>
              <a:t>deductions</a:t>
            </a:r>
          </a:p>
          <a:p>
            <a:pPr lvl="1"/>
            <a:r>
              <a:rPr lang="en-US" noProof="0" dirty="0" smtClean="0"/>
              <a:t>Sellers </a:t>
            </a:r>
            <a:r>
              <a:rPr lang="en-US" noProof="0" dirty="0"/>
              <a:t>or firms paying VAT, can receive credit for the VAT paid </a:t>
            </a:r>
            <a:r>
              <a:rPr lang="en-US" noProof="0" dirty="0" smtClean="0"/>
              <a:t>on intermediate inputs</a:t>
            </a:r>
          </a:p>
          <a:p>
            <a:pPr lvl="1"/>
            <a:r>
              <a:rPr lang="fr-BE" dirty="0"/>
              <a:t>A</a:t>
            </a:r>
            <a:r>
              <a:rPr lang="fr-BE" dirty="0" smtClean="0"/>
              <a:t>llows </a:t>
            </a:r>
            <a:r>
              <a:rPr lang="fr-BE" dirty="0"/>
              <a:t>to achieve production efficiency (</a:t>
            </a:r>
            <a:r>
              <a:rPr lang="en-US" dirty="0"/>
              <a:t>Diamond-</a:t>
            </a:r>
            <a:r>
              <a:rPr lang="en-US" dirty="0" err="1"/>
              <a:t>Mirrlees</a:t>
            </a:r>
            <a:r>
              <a:rPr lang="en-US" dirty="0"/>
              <a:t> theorem)</a:t>
            </a:r>
          </a:p>
          <a:p>
            <a:pPr lvl="1"/>
            <a:endParaRPr lang="en-US" noProof="0" dirty="0"/>
          </a:p>
          <a:p>
            <a:endParaRPr lang="en-US" noProof="0" dirty="0"/>
          </a:p>
          <a:p>
            <a:endParaRPr lang="en-US" noProof="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9583" y="131160"/>
            <a:ext cx="5439534" cy="41915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77" y="5620628"/>
            <a:ext cx="12044468" cy="1200636"/>
          </a:xfrm>
          <a:prstGeom prst="rect">
            <a:avLst/>
          </a:prstGeom>
        </p:spPr>
      </p:pic>
    </p:spTree>
    <p:extLst>
      <p:ext uri="{BB962C8B-B14F-4D97-AF65-F5344CB8AC3E}">
        <p14:creationId xmlns:p14="http://schemas.microsoft.com/office/powerpoint/2010/main" val="1540575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061954" y="376384"/>
            <a:ext cx="11130046" cy="1063275"/>
          </a:xfrm>
        </p:spPr>
        <p:txBody>
          <a:bodyPr>
            <a:noAutofit/>
          </a:bodyPr>
          <a:lstStyle/>
          <a:p>
            <a:r>
              <a:rPr lang="en-US" sz="5400" b="1" noProof="0" dirty="0" smtClean="0"/>
              <a:t>VAT </a:t>
            </a:r>
            <a:r>
              <a:rPr lang="en-US" sz="5400" b="1" dirty="0" smtClean="0"/>
              <a:t>efficiency in selected countries </a:t>
            </a:r>
            <a:r>
              <a:rPr lang="en-US" sz="5400" b="1" dirty="0"/>
              <a:t/>
            </a:r>
            <a:br>
              <a:rPr lang="en-US" sz="5400" b="1" dirty="0"/>
            </a:br>
            <a:endParaRPr lang="en-US" sz="5400" b="1" dirty="0"/>
          </a:p>
        </p:txBody>
      </p:sp>
      <p:sp>
        <p:nvSpPr>
          <p:cNvPr id="11" name="Slide Number Placeholder 5"/>
          <p:cNvSpPr>
            <a:spLocks noGrp="1"/>
          </p:cNvSpPr>
          <p:nvPr>
            <p:ph type="sldNum" sz="quarter" idx="12"/>
          </p:nvPr>
        </p:nvSpPr>
        <p:spPr>
          <a:xfrm>
            <a:off x="9832475" y="6490810"/>
            <a:ext cx="1312025" cy="365125"/>
          </a:xfrm>
        </p:spPr>
        <p:txBody>
          <a:bodyPr/>
          <a:lstStyle/>
          <a:p>
            <a:fld id="{A9096D49-DAE3-40DE-93E0-41688E0A5016}" type="slidenum">
              <a:rPr lang="en-US" smtClean="0">
                <a:solidFill>
                  <a:schemeClr val="tx1"/>
                </a:solidFill>
              </a:rPr>
              <a:t>8</a:t>
            </a:fld>
            <a:endParaRPr lang="en-US" dirty="0">
              <a:solidFill>
                <a:schemeClr val="tx1"/>
              </a:solidFill>
            </a:endParaRPr>
          </a:p>
        </p:txBody>
      </p:sp>
      <p:pic>
        <p:nvPicPr>
          <p:cNvPr id="2" name="Picture 1"/>
          <p:cNvPicPr>
            <a:picLocks noChangeAspect="1"/>
          </p:cNvPicPr>
          <p:nvPr/>
        </p:nvPicPr>
        <p:blipFill>
          <a:blip r:embed="rId2"/>
          <a:stretch>
            <a:fillRect/>
          </a:stretch>
        </p:blipFill>
        <p:spPr>
          <a:xfrm>
            <a:off x="0" y="883138"/>
            <a:ext cx="12001500" cy="5974862"/>
          </a:xfrm>
          <a:prstGeom prst="rect">
            <a:avLst/>
          </a:prstGeom>
        </p:spPr>
      </p:pic>
    </p:spTree>
    <p:extLst>
      <p:ext uri="{BB962C8B-B14F-4D97-AF65-F5344CB8AC3E}">
        <p14:creationId xmlns:p14="http://schemas.microsoft.com/office/powerpoint/2010/main" val="1403366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noProof="0" dirty="0" smtClean="0"/>
              <a:t>Policy (Research) Objectives at BeFinD</a:t>
            </a:r>
            <a:endParaRPr lang="en-US" sz="6000" noProof="0" dirty="0"/>
          </a:p>
        </p:txBody>
      </p:sp>
      <p:sp>
        <p:nvSpPr>
          <p:cNvPr id="3" name="Content Placeholder 2"/>
          <p:cNvSpPr>
            <a:spLocks noGrp="1"/>
          </p:cNvSpPr>
          <p:nvPr>
            <p:ph idx="1"/>
          </p:nvPr>
        </p:nvSpPr>
        <p:spPr>
          <a:xfrm>
            <a:off x="838199" y="1380146"/>
            <a:ext cx="11134969" cy="4325085"/>
          </a:xfrm>
        </p:spPr>
        <p:txBody>
          <a:bodyPr>
            <a:normAutofit fontScale="92500" lnSpcReduction="10000"/>
          </a:bodyPr>
          <a:lstStyle/>
          <a:p>
            <a:r>
              <a:rPr lang="en-US" sz="4000" b="1" dirty="0" smtClean="0">
                <a:hlinkClick r:id="rId2"/>
              </a:rPr>
              <a:t>http</a:t>
            </a:r>
            <a:r>
              <a:rPr lang="en-US" sz="4000" b="1" dirty="0">
                <a:hlinkClick r:id="rId2"/>
              </a:rPr>
              <a:t>://www.befind.be/publications/taxes</a:t>
            </a:r>
            <a:endParaRPr lang="en-US" sz="4000" dirty="0"/>
          </a:p>
          <a:p>
            <a:pPr lvl="1"/>
            <a:r>
              <a:rPr lang="en-US" sz="3800" noProof="0" dirty="0" smtClean="0"/>
              <a:t>The principles of tax design &amp; State of Domestic Resource Mobilization (DRM) </a:t>
            </a:r>
          </a:p>
          <a:p>
            <a:pPr lvl="1"/>
            <a:r>
              <a:rPr lang="fr-BE" sz="3800" dirty="0"/>
              <a:t>Taxation of multilateral companies</a:t>
            </a:r>
            <a:endParaRPr lang="en-US" sz="3800" dirty="0"/>
          </a:p>
          <a:p>
            <a:pPr lvl="1"/>
            <a:r>
              <a:rPr lang="en-US" sz="3800" noProof="0" dirty="0" smtClean="0"/>
              <a:t>The role of Value Added Tax (VAT) for DRM</a:t>
            </a:r>
          </a:p>
          <a:p>
            <a:pPr lvl="1"/>
            <a:r>
              <a:rPr lang="en-US" sz="3800" noProof="0" dirty="0" smtClean="0"/>
              <a:t>Assessing rooms for improvement in </a:t>
            </a:r>
            <a:r>
              <a:rPr lang="en-US" sz="3800" dirty="0" smtClean="0"/>
              <a:t>VAT systems</a:t>
            </a:r>
            <a:r>
              <a:rPr lang="en-US" sz="3800" noProof="0" dirty="0" smtClean="0"/>
              <a:t> </a:t>
            </a:r>
          </a:p>
          <a:p>
            <a:pPr lvl="1"/>
            <a:r>
              <a:rPr lang="en-US" sz="3800" noProof="0" dirty="0" smtClean="0"/>
              <a:t>The role of institutions for DRM</a:t>
            </a:r>
          </a:p>
          <a:p>
            <a:pPr lvl="1"/>
            <a:r>
              <a:rPr lang="fr-BE" sz="3800" u="sng" dirty="0" smtClean="0"/>
              <a:t>Design VAT reforms for WAEMU: case </a:t>
            </a:r>
            <a:r>
              <a:rPr lang="fr-BE" sz="3800" u="sng" dirty="0" err="1" smtClean="0"/>
              <a:t>study</a:t>
            </a:r>
            <a:r>
              <a:rPr lang="fr-BE" sz="3800" u="sng" dirty="0" smtClean="0"/>
              <a:t> of BFA</a:t>
            </a:r>
            <a:endParaRPr lang="en-US" sz="3800" u="sng" noProof="0" dirty="0" smtClean="0"/>
          </a:p>
          <a:p>
            <a:pPr lvl="1"/>
            <a:endParaRPr lang="en-US" sz="3800" noProof="0" dirty="0" smtClean="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583" y="131160"/>
            <a:ext cx="5439534" cy="419158"/>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77" y="5620628"/>
            <a:ext cx="12044468" cy="1200636"/>
          </a:xfrm>
          <a:prstGeom prst="rect">
            <a:avLst/>
          </a:prstGeom>
        </p:spPr>
      </p:pic>
    </p:spTree>
    <p:extLst>
      <p:ext uri="{BB962C8B-B14F-4D97-AF65-F5344CB8AC3E}">
        <p14:creationId xmlns:p14="http://schemas.microsoft.com/office/powerpoint/2010/main" val="564626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6730</TotalTime>
  <Words>2550</Words>
  <Application>Microsoft Office PowerPoint</Application>
  <PresentationFormat>Widescreen</PresentationFormat>
  <Paragraphs>1480</Paragraphs>
  <Slides>43</Slides>
  <Notes>21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1" baseType="lpstr">
      <vt:lpstr>Arial</vt:lpstr>
      <vt:lpstr>Calibri</vt:lpstr>
      <vt:lpstr>Calibri Light</vt:lpstr>
      <vt:lpstr>Cambria Math</vt:lpstr>
      <vt:lpstr>Times New Roman</vt:lpstr>
      <vt:lpstr>Wingdings</vt:lpstr>
      <vt:lpstr>Office Theme</vt:lpstr>
      <vt:lpstr>Worksheet</vt:lpstr>
      <vt:lpstr>   ACROPOLIS-BeFinD Dissemination Seminar  Domestic Resource Mobilization in Burkina Faso: Welfare Effects of VAT Reforms  </vt:lpstr>
      <vt:lpstr>Introduction</vt:lpstr>
      <vt:lpstr>Introduction (www.glo-be.be)</vt:lpstr>
      <vt:lpstr>Introduction</vt:lpstr>
      <vt:lpstr>Tax Revenue in WAEMU </vt:lpstr>
      <vt:lpstr>VAT Revenue in WAEMU </vt:lpstr>
      <vt:lpstr>Why is VAT important?</vt:lpstr>
      <vt:lpstr>VAT efficiency in selected countries  </vt:lpstr>
      <vt:lpstr>Policy (Research) Objectives at BeFinD</vt:lpstr>
      <vt:lpstr>Welfare effects of VAT reforms in BFA</vt:lpstr>
      <vt:lpstr>Outline</vt:lpstr>
      <vt:lpstr>I.   BFATAX: Microsimulation for Evaluating tax reforms in BFA  </vt:lpstr>
      <vt:lpstr>Microsimulation</vt:lpstr>
      <vt:lpstr>Model  </vt:lpstr>
      <vt:lpstr>Model  </vt:lpstr>
      <vt:lpstr>Reforms designed</vt:lpstr>
      <vt:lpstr>Reforms designed</vt:lpstr>
      <vt:lpstr>II.   DATA: Enquête multisectorielle du Burkina 2013-2014  </vt:lpstr>
      <vt:lpstr>About 10.0000 households by regions </vt:lpstr>
      <vt:lpstr>Per capita Expenditure (CFA) by provinces</vt:lpstr>
      <vt:lpstr>Data analysis</vt:lpstr>
      <vt:lpstr>Share of specific durable items in total household consumption expenditure, by decile</vt:lpstr>
      <vt:lpstr> Share of major expenditure categories in total household consumption expenditure, by decile</vt:lpstr>
      <vt:lpstr>III.   Empirical Results  </vt:lpstr>
      <vt:lpstr>VAT Liability- average household (Base case)</vt:lpstr>
      <vt:lpstr>Population</vt:lpstr>
      <vt:lpstr>VAT Liability aggregate (Base case)</vt:lpstr>
      <vt:lpstr>BFATAX Base case scenario  18% rate with some exemptions</vt:lpstr>
      <vt:lpstr>Table B1.1: Households' VAT shares of income and consumption by decile averages (%); Consumption and VAT Liability by decile averages (CFA)</vt:lpstr>
      <vt:lpstr>Table B1.2: Aggregates of Consumption and VAT Liability (Mil. CFA &amp; %GDP)  </vt:lpstr>
      <vt:lpstr>BFATAX Simulation (I)  18% rate with No exemptions (Fixed Shares Assumption)</vt:lpstr>
      <vt:lpstr>Table B3.1: Households' VAT shares of income and consumption by decile averages (%); Consumption and VAT Liability by decile averages (CFA)</vt:lpstr>
      <vt:lpstr>Table B3.2: Aggregates of Consumption and VAT Liability (Mil. CFA &amp; %GDP)  </vt:lpstr>
      <vt:lpstr>BFATAX Simulation (IV)  standard 18% rate  + new 5% rate on exempts (Fixed Shares Assumption)</vt:lpstr>
      <vt:lpstr>Table B5.1: Households' VAT shares of income and consumption by decile averages (%); Consumption and VAT Liability by decile averages (CFA)</vt:lpstr>
      <vt:lpstr>Table B5.2: Aggregates of Consumption and VAT Liability (Mil. CFA &amp; %GDP)  </vt:lpstr>
      <vt:lpstr>BFATAX Simulation (V) 0.0%  Exemptions 10 %  Foodstuffs   Electricity, gas, water   Transport, Post and Telecom.   Public services  20%  Articles of wood and metal   Cotton, textiles and clothing   Petroleum products and chemicals 25%  Financial services   Hotel and restaurant services   Other commercial services</vt:lpstr>
      <vt:lpstr>Table B6.1: Households' VAT shares of income and consumption by decile averages (%); Consumption and VAT Liability by decile averages (CFA)</vt:lpstr>
      <vt:lpstr>Table B6.2: Aggregates of Consumption and VAT Liability (Mil. CFA &amp; %GDP)  </vt:lpstr>
      <vt:lpstr>IV.  Concluding remarks  </vt:lpstr>
      <vt:lpstr>Conclusion</vt:lpstr>
      <vt:lpstr>The way forward</vt:lpstr>
      <vt:lpstr>PowerPoint Presentation</vt:lpstr>
    </vt:vector>
  </TitlesOfParts>
  <Company>UNamur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Kelbesa MEGERSA</dc:creator>
  <cp:lastModifiedBy>kelbesa2006@gmail.com</cp:lastModifiedBy>
  <cp:revision>214</cp:revision>
  <dcterms:created xsi:type="dcterms:W3CDTF">2017-03-29T15:32:40Z</dcterms:created>
  <dcterms:modified xsi:type="dcterms:W3CDTF">2018-11-14T11:15:19Z</dcterms:modified>
</cp:coreProperties>
</file>