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90" r:id="rId3"/>
    <p:sldId id="260" r:id="rId4"/>
    <p:sldId id="264" r:id="rId5"/>
    <p:sldId id="265" r:id="rId6"/>
    <p:sldId id="266" r:id="rId7"/>
    <p:sldId id="275" r:id="rId8"/>
    <p:sldId id="267" r:id="rId9"/>
    <p:sldId id="268" r:id="rId10"/>
    <p:sldId id="269" r:id="rId11"/>
    <p:sldId id="282" r:id="rId12"/>
    <p:sldId id="285" r:id="rId13"/>
    <p:sldId id="287" r:id="rId14"/>
    <p:sldId id="288" r:id="rId15"/>
    <p:sldId id="289" r:id="rId16"/>
    <p:sldId id="272" r:id="rId17"/>
    <p:sldId id="273" r:id="rId18"/>
    <p:sldId id="274" r:id="rId19"/>
    <p:sldId id="276" r:id="rId20"/>
    <p:sldId id="277" r:id="rId21"/>
    <p:sldId id="281" r:id="rId22"/>
    <p:sldId id="278" r:id="rId23"/>
    <p:sldId id="284" r:id="rId24"/>
    <p:sldId id="262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 Verbrugge" initials="BV" lastIdx="1" clrIdx="0">
    <p:extLst>
      <p:ext uri="{19B8F6BF-5375-455C-9EA6-DF929625EA0E}">
        <p15:presenceInfo xmlns:p15="http://schemas.microsoft.com/office/powerpoint/2012/main" userId="S-1-5-21-4060015860-3155939536-3220560164-632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D5D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4024" autoAdjust="0"/>
  </p:normalViewPr>
  <p:slideViewPr>
    <p:cSldViewPr snapToGrid="0" snapToObjects="1">
      <p:cViewPr varScale="1">
        <p:scale>
          <a:sx n="74" d="100"/>
          <a:sy n="74" d="100"/>
        </p:scale>
        <p:origin x="15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E1A5-A99D-D94C-8142-832037CED5C2}" type="datetimeFigureOut">
              <a:rPr lang="nl-NL" smtClean="0"/>
              <a:t>28-11-2018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D7EE-41D4-F844-86FB-66557ACB02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2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context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37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 smtClean="0"/>
              <a:t>Remoteness: </a:t>
            </a:r>
            <a:r>
              <a:rPr lang="en-US" dirty="0" smtClean="0"/>
              <a:t>Particularly in</a:t>
            </a:r>
            <a:r>
              <a:rPr lang="en-US" baseline="0" dirty="0" smtClean="0"/>
              <a:t> rural areas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Target groups: </a:t>
            </a:r>
            <a:r>
              <a:rPr lang="en-US" b="0" baseline="0" dirty="0" smtClean="0"/>
              <a:t>men, poor and rich, migrants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Diversity </a:t>
            </a:r>
            <a:r>
              <a:rPr lang="en-US" b="0" baseline="0" dirty="0" smtClean="0">
                <a:sym typeface="Wingdings" panose="05000000000000000000" pitchFamily="2" charset="2"/>
              </a:rPr>
              <a:t> different needs and concerns (rural wage worker vs independent artisan)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>
                <a:sym typeface="Wingdings" panose="05000000000000000000" pitchFamily="2" charset="2"/>
              </a:rPr>
              <a:t>Supply-side issues</a:t>
            </a:r>
          </a:p>
          <a:p>
            <a:pPr marL="171450" indent="-171450">
              <a:buFontTx/>
              <a:buChar char="-"/>
            </a:pPr>
            <a:endParaRPr lang="en-US" b="1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b="1" baseline="0" dirty="0" smtClean="0">
                <a:sym typeface="Wingdings" panose="05000000000000000000" pitchFamily="2" charset="2"/>
              </a:rPr>
              <a:t>HOW DO CBHI-MECHANISMS ATTEMPT TO TACKLE THESE CHALLENGES?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3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Promotional</a:t>
            </a:r>
            <a:r>
              <a:rPr lang="en-US" baseline="0" dirty="0" smtClean="0"/>
              <a:t> convoys, </a:t>
            </a:r>
            <a:r>
              <a:rPr lang="en-US" baseline="0" dirty="0" err="1" smtClean="0"/>
              <a:t>guichets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both countries, the household remains the primary unit of enrolment but alternative groups, individual or group enrolment; paying in installments; payments by mobile phone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Deconcentration</a:t>
            </a:r>
            <a:r>
              <a:rPr lang="en-US" baseline="0" dirty="0" smtClean="0"/>
              <a:t> = devolving responsibility over specific tasks in the field of revenue collection/recruitment to persons or institutional structures at village or </a:t>
            </a:r>
            <a:r>
              <a:rPr lang="en-US" baseline="0" dirty="0" err="1" smtClean="0"/>
              <a:t>neighbourhood</a:t>
            </a:r>
            <a:r>
              <a:rPr lang="en-US" baseline="0" dirty="0" smtClean="0"/>
              <a:t> level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79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Professionalization: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CHF-managers and enrolment officers; UDAM</a:t>
            </a:r>
            <a:endParaRPr lang="en-US" b="1" dirty="0" smtClean="0"/>
          </a:p>
          <a:p>
            <a:r>
              <a:rPr lang="en-US" b="1" dirty="0" smtClean="0"/>
              <a:t>Social networks: </a:t>
            </a:r>
            <a:r>
              <a:rPr lang="en-US" b="0" dirty="0" smtClean="0"/>
              <a:t>women</a:t>
            </a:r>
            <a:r>
              <a:rPr lang="en-US" b="0" baseline="0" dirty="0" smtClean="0"/>
              <a:t> groups (tontine de santé), religious associations, cooperatives</a:t>
            </a:r>
          </a:p>
          <a:p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Political </a:t>
            </a:r>
            <a:r>
              <a:rPr lang="en-US" b="1" dirty="0" err="1" smtClean="0"/>
              <a:t>instrumentalization</a:t>
            </a:r>
            <a:r>
              <a:rPr lang="en-US" dirty="0" smtClean="0"/>
              <a:t> may in turn affect ability of </a:t>
            </a:r>
            <a:r>
              <a:rPr lang="en-US" dirty="0" err="1" smtClean="0"/>
              <a:t>mutuelles</a:t>
            </a:r>
            <a:r>
              <a:rPr lang="en-US" dirty="0" smtClean="0"/>
              <a:t> to reach out to target population because CBHI becomes</a:t>
            </a:r>
            <a:r>
              <a:rPr lang="en-US" baseline="0" dirty="0" smtClean="0"/>
              <a:t> associated with this or that politician and his/her patronage networks.</a:t>
            </a:r>
            <a:endParaRPr lang="en-US" dirty="0" smtClean="0"/>
          </a:p>
          <a:p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11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CBHI</a:t>
            </a:r>
            <a:r>
              <a:rPr lang="en-US" baseline="0" dirty="0" smtClean="0"/>
              <a:t> is often seen as an apolitical affair, but in reality it is not </a:t>
            </a:r>
            <a:r>
              <a:rPr lang="en-US" baseline="0" dirty="0" smtClean="0">
                <a:sym typeface="Wingdings" panose="05000000000000000000" pitchFamily="2" charset="2"/>
              </a:rPr>
              <a:t> critical engagement with local politicians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085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enable a critical reflection and self-assessment about revenue collection and recruitment strategies for actors on the ground, based on different assessment items and criteria, and evidence (both from field research and literature) about good practices.</a:t>
            </a:r>
          </a:p>
          <a:p>
            <a:endParaRPr lang="en-US" baseline="0" dirty="0" smtClean="0"/>
          </a:p>
          <a:p>
            <a:r>
              <a:rPr lang="en-US" dirty="0" smtClean="0"/>
              <a:t>Feedback would be more than</a:t>
            </a:r>
            <a:r>
              <a:rPr lang="en-US" baseline="0" dirty="0" smtClean="0"/>
              <a:t> welcome, but given the specificity of the tool, we will not discuss it further here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08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policy and advocacy circles, there exist competing views</a:t>
            </a:r>
            <a:r>
              <a:rPr lang="en-US" baseline="0" dirty="0" smtClean="0"/>
              <a:t> of what CBHI is, and how it should be supported. Here, we have attempted to summarize the two main approaches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 Do note that these are ideal-types rather than mutually exclusive categories, and in many countries (including Senegal and Tanzania) we now find a trend towards hybridization</a:t>
            </a:r>
            <a:endParaRPr lang="en-US" baseline="0" dirty="0" smtClean="0"/>
          </a:p>
          <a:p>
            <a:endParaRPr lang="en-US" baseline="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24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Tanzania: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Now attempts to move towards a more streamlined/homogeneous approach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01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ILO: </a:t>
            </a:r>
            <a:r>
              <a:rPr lang="en-US" dirty="0" smtClean="0"/>
              <a:t>Including</a:t>
            </a:r>
            <a:r>
              <a:rPr lang="en-US" baseline="0" dirty="0" smtClean="0"/>
              <a:t> the agricultural sector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Amongst other things, this is a clear obstacle… which is now enshrined in SDG target 3.8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7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Non-contributory schemes: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cash transfers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Particularly</a:t>
            </a:r>
            <a:r>
              <a:rPr lang="en-US" baseline="0" dirty="0" smtClean="0"/>
              <a:t> </a:t>
            </a:r>
            <a:r>
              <a:rPr lang="en-US" b="1" baseline="0" dirty="0" smtClean="0"/>
              <a:t>lack of support </a:t>
            </a:r>
            <a:r>
              <a:rPr lang="en-US" baseline="0" dirty="0" smtClean="0"/>
              <a:t>among middle class and elites for non-contributory schemes that target poor households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Reaching out to the informal economy is a challenging affair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69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Diversity: </a:t>
            </a:r>
            <a:r>
              <a:rPr lang="en-US" dirty="0" smtClean="0"/>
              <a:t>Small traders – subsistence</a:t>
            </a:r>
            <a:r>
              <a:rPr lang="en-US" baseline="0" dirty="0" smtClean="0"/>
              <a:t> farmers – miners</a:t>
            </a:r>
          </a:p>
          <a:p>
            <a:r>
              <a:rPr lang="en-US" b="1" baseline="0" dirty="0" smtClean="0"/>
              <a:t>Employers</a:t>
            </a:r>
            <a:r>
              <a:rPr lang="en-US" baseline="0" dirty="0" smtClean="0"/>
              <a:t> may have an interest in perpetuating informality (lower costs)</a:t>
            </a:r>
          </a:p>
          <a:p>
            <a:r>
              <a:rPr lang="en-US" b="1" baseline="0" dirty="0" smtClean="0"/>
              <a:t>Informal systems </a:t>
            </a:r>
            <a:r>
              <a:rPr lang="en-US" baseline="0" dirty="0" smtClean="0"/>
              <a:t>of social protection risk ‘crowding out’ statutory systems of social protection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68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Uptake amongst target population</a:t>
            </a:r>
            <a:r>
              <a:rPr lang="en-US" sz="1200" baseline="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rarely exceeds 10%; drop-out is a pervasive problem; and revenue collection is inefficient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01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Belgian actors, </a:t>
            </a:r>
            <a:r>
              <a:rPr lang="en-US" b="0" dirty="0" smtClean="0"/>
              <a:t>including</a:t>
            </a:r>
            <a:r>
              <a:rPr lang="en-US" b="0" baseline="0" dirty="0" smtClean="0"/>
              <a:t> </a:t>
            </a:r>
            <a:r>
              <a:rPr lang="en-US" baseline="0" dirty="0" smtClean="0"/>
              <a:t>civil society and Belgian development agencies (BTC and UDAMs)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403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 at different levels and mimics structure of Senegalese state </a:t>
            </a:r>
          </a:p>
          <a:p>
            <a:r>
              <a:rPr lang="en-US" dirty="0" smtClean="0"/>
              <a:t>BUT ultimately</a:t>
            </a:r>
            <a:r>
              <a:rPr lang="en-US" baseline="0" dirty="0" smtClean="0"/>
              <a:t> retains the idea of </a:t>
            </a:r>
            <a:r>
              <a:rPr lang="en-US" baseline="0" dirty="0" err="1" smtClean="0"/>
              <a:t>mutuelle</a:t>
            </a:r>
            <a:r>
              <a:rPr lang="en-US" baseline="0" dirty="0" smtClean="0"/>
              <a:t> as a community affair – difference with the initiative supported by BTC (UDAM), which is centered around the provincial level</a:t>
            </a:r>
            <a:endParaRPr lang="en-US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19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Subsidies</a:t>
            </a:r>
            <a:r>
              <a:rPr lang="en-US" dirty="0" smtClean="0"/>
              <a:t> have been budgeted, but </a:t>
            </a:r>
            <a:r>
              <a:rPr lang="en-US" dirty="0" err="1" smtClean="0"/>
              <a:t>Agence</a:t>
            </a:r>
            <a:r>
              <a:rPr lang="en-US" dirty="0" smtClean="0"/>
              <a:t> CMU</a:t>
            </a:r>
            <a:r>
              <a:rPr lang="en-US" baseline="0" dirty="0" smtClean="0"/>
              <a:t> is not receiving them, and is therefore unable to pay the </a:t>
            </a:r>
            <a:r>
              <a:rPr lang="en-US" baseline="0" dirty="0" err="1" smtClean="0"/>
              <a:t>mutuelles</a:t>
            </a:r>
            <a:r>
              <a:rPr lang="en-US" baseline="0" dirty="0" smtClean="0"/>
              <a:t>. The sad result is that many </a:t>
            </a:r>
            <a:r>
              <a:rPr lang="en-US" baseline="0" dirty="0" err="1" smtClean="0"/>
              <a:t>mutuelles</a:t>
            </a:r>
            <a:r>
              <a:rPr lang="en-US" baseline="0" dirty="0" smtClean="0"/>
              <a:t> are now threatened in their existence.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01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31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48000"/>
            <a:ext cx="9144000" cy="621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992000" cy="4024800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7992000" cy="82079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0" y="339399"/>
            <a:ext cx="2810262" cy="12649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334-A03D-1946-9445-60CA53F009F2}" type="datetime1">
              <a:rPr lang="nl-BE" smtClean="0"/>
              <a:t>28/11/2018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AE1F-8864-A643-BD5E-1B9C8A66C639}" type="datetime1">
              <a:rPr lang="nl-BE" smtClean="0"/>
              <a:t>28/11/2018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F406-9EEB-C449-9945-8BF4344FD190}" type="datetime1">
              <a:rPr lang="nl-BE" smtClean="0"/>
              <a:t>28/11/2018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168-BF71-3340-B7D9-C2BF39076A7E}" type="datetime1">
              <a:rPr lang="nl-BE" smtClean="0"/>
              <a:t>28/11/2018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F103-B8DC-A24B-89E2-5997841DED57}" type="datetime1">
              <a:rPr lang="nl-BE" smtClean="0"/>
              <a:t>28/11/2018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B146-BA7E-394F-97CA-11582A8B0AB3}" type="datetime1">
              <a:rPr lang="nl-BE" smtClean="0"/>
              <a:t>28/11/2018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D6D-DAB2-1B41-8A7D-13D1A6832398}" type="datetime1">
              <a:rPr lang="nl-BE" smtClean="0"/>
              <a:t>28/11/2018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2325" y="6210000"/>
            <a:ext cx="648000" cy="648000"/>
          </a:xfrm>
        </p:spPr>
        <p:txBody>
          <a:bodyPr/>
          <a:lstStyle/>
          <a:p>
            <a:fld id="{511A26E9-DBCF-7144-9590-D3680FCA9917}" type="datetime1">
              <a:rPr lang="nl-BE" smtClean="0"/>
              <a:t>28/11/2018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09999"/>
            <a:ext cx="648000" cy="648000"/>
          </a:xfrm>
        </p:spPr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9" b="55168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86-112C-B94A-B65A-CD78C1545477}" type="datetime1">
              <a:rPr lang="nl-BE" smtClean="0"/>
              <a:t>28/11/2018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D2-B76E-4A45-BD86-553C82A5EEAE}" type="datetime1">
              <a:rPr lang="nl-BE" smtClean="0"/>
              <a:t>28/11/2018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17A-D301-9E4B-B033-4F3BB2FECDFC}" type="datetime1">
              <a:rPr lang="nl-BE" smtClean="0"/>
              <a:t>28/11/2018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9" r="37305" b="55176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9997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94" y="2509200"/>
            <a:ext cx="4280400" cy="1188000"/>
          </a:xfrm>
        </p:spPr>
        <p:txBody>
          <a:bodyPr anchor="b">
            <a:norm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DDEC-548E-E044-9784-FFDAF6DCD24A}" type="datetime1">
              <a:rPr lang="nl-BE" smtClean="0"/>
              <a:t>28/11/2018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510D-2D62-1740-B5C7-D400630C74A3}" type="datetime1">
              <a:rPr lang="nl-BE" smtClean="0"/>
              <a:t>28/11/2018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325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2066247-4124-F94C-8947-2682CAC90B66}" type="datetime1">
              <a:rPr lang="nl-BE" smtClean="0"/>
              <a:t>28/11/2018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6000" y="6210000"/>
            <a:ext cx="30861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09999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8EBB0EA-5BAC-FA4C-8300-43CFBEC3261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7390"/>
          <a:stretch/>
        </p:blipFill>
        <p:spPr>
          <a:xfrm>
            <a:off x="7596377" y="6353999"/>
            <a:ext cx="140512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D8DB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4D5D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4D5D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4D5D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616852"/>
            <a:ext cx="7992000" cy="3487947"/>
          </a:xfrm>
        </p:spPr>
        <p:txBody>
          <a:bodyPr anchor="ctr" anchorCtr="0"/>
          <a:lstStyle/>
          <a:p>
            <a:r>
              <a:rPr lang="en-US" dirty="0"/>
              <a:t>Contributory social protection for the informal </a:t>
            </a:r>
            <a:r>
              <a:rPr lang="en-US" dirty="0" smtClean="0"/>
              <a:t>economy?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Insights from Community-Based Health Insurance (CBHI) in Senegal and Tanzania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Case 1: Senegal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349374"/>
            <a:ext cx="8334375" cy="46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10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2" y="904467"/>
            <a:ext cx="7546109" cy="50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Case 1: Senegal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209964"/>
            <a:ext cx="8334375" cy="474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ym typeface="Wingdings" panose="05000000000000000000" pitchFamily="2" charset="2"/>
              </a:rPr>
              <a:t>Mutuelles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facing massive challenges:</a:t>
            </a:r>
          </a:p>
          <a:p>
            <a:pPr lvl="1">
              <a:buFontTx/>
              <a:buChar char="-"/>
            </a:pPr>
            <a:r>
              <a:rPr lang="en-US" sz="2800" dirty="0" smtClean="0">
                <a:sym typeface="Wingdings" panose="05000000000000000000" pitchFamily="2" charset="2"/>
              </a:rPr>
              <a:t>Difficulties to attract and retain new members</a:t>
            </a:r>
          </a:p>
          <a:p>
            <a:pPr marL="457200" lvl="1" indent="0">
              <a:buNone/>
            </a:pPr>
            <a:r>
              <a:rPr lang="en-US" sz="2800" b="1" dirty="0">
                <a:sym typeface="Wingdings" panose="05000000000000000000" pitchFamily="2" charset="2"/>
              </a:rPr>
              <a:t>	</a:t>
            </a:r>
            <a:r>
              <a:rPr lang="en-US" sz="2800" b="1" dirty="0" smtClean="0">
                <a:sym typeface="Wingdings" panose="05000000000000000000" pitchFamily="2" charset="2"/>
              </a:rPr>
              <a:t>= low autonomous capacity for revenue 	mobilization</a:t>
            </a:r>
          </a:p>
          <a:p>
            <a:pPr lvl="1">
              <a:buFontTx/>
              <a:buChar char="-"/>
            </a:pPr>
            <a:r>
              <a:rPr lang="en-US" sz="2800" dirty="0" smtClean="0">
                <a:sym typeface="Wingdings" panose="05000000000000000000" pitchFamily="2" charset="2"/>
              </a:rPr>
              <a:t>Major problems with payment of subsidies and the weakness of overarching support structures</a:t>
            </a:r>
          </a:p>
          <a:p>
            <a:pPr marL="457200" lvl="1" indent="0">
              <a:buNone/>
            </a:pPr>
            <a:r>
              <a:rPr lang="en-US" sz="2800" b="1" dirty="0">
                <a:sym typeface="Wingdings" panose="05000000000000000000" pitchFamily="2" charset="2"/>
              </a:rPr>
              <a:t>	</a:t>
            </a:r>
            <a:r>
              <a:rPr lang="en-US" sz="2800" b="1" dirty="0" smtClean="0">
                <a:sym typeface="Wingdings" panose="05000000000000000000" pitchFamily="2" charset="2"/>
              </a:rPr>
              <a:t>= lack of external financial support</a:t>
            </a:r>
          </a:p>
          <a:p>
            <a:pPr marL="457200" lvl="1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6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Case 2: Tanzania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173017"/>
            <a:ext cx="8334375" cy="52797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</a:rPr>
              <a:t>Community Health Funds (CHF) as a reaction to liberalization of health care sector (1990s)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</a:rPr>
              <a:t>Government-led and -subsidized scheme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Arial" charset="0"/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12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56" y="2431473"/>
            <a:ext cx="7747162" cy="36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Case 2: Tanzania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08000" y="1163781"/>
            <a:ext cx="8366126" cy="50707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Problems with scheme uptake (9,2% on average)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Now: ‘Improved CHF’ pilots </a:t>
            </a:r>
            <a:r>
              <a:rPr lang="en-US" dirty="0" smtClean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Arial" charset="0"/>
              </a:rPr>
              <a:t> R</a:t>
            </a:r>
            <a:r>
              <a:rPr lang="en-US" dirty="0" smtClean="0"/>
              <a:t>edesigning the scheme:</a:t>
            </a:r>
            <a:endParaRPr lang="en-US" dirty="0" smtClean="0"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latin typeface="Arial" charset="0"/>
              </a:rPr>
              <a:t>Improved management structures 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Arial" charset="0"/>
              </a:rPr>
              <a:t>Increased premium prices</a:t>
            </a:r>
          </a:p>
          <a:p>
            <a:pPr lvl="1">
              <a:buFontTx/>
              <a:buChar char="-"/>
            </a:pPr>
            <a:r>
              <a:rPr lang="en-US" dirty="0" smtClean="0"/>
              <a:t>Improved benefit packages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Arial" charset="0"/>
              </a:rPr>
              <a:t>Government subsidies maintained 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Arial" charset="0"/>
              </a:rPr>
              <a:t>Involvement of private sector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charset="0"/>
              </a:rPr>
              <a:t>Work with private health care facilities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Work with NGOs: HPSS (Dodoma) and </a:t>
            </a:r>
            <a:r>
              <a:rPr lang="en-US" dirty="0" err="1" smtClean="0"/>
              <a:t>PharmAccess</a:t>
            </a:r>
            <a:r>
              <a:rPr lang="en-US" dirty="0" smtClean="0"/>
              <a:t> (Kilimanjaro)</a:t>
            </a:r>
            <a:r>
              <a:rPr lang="en-US" dirty="0" smtClean="0">
                <a:latin typeface="Arial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5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166255"/>
            <a:ext cx="8423563" cy="93287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Case studies of 2 CHF-pilots</a:t>
            </a:r>
            <a:endParaRPr lang="nl-BE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14</a:t>
            </a:fld>
            <a:endParaRPr 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98262"/>
              </p:ext>
            </p:extLst>
          </p:nvPr>
        </p:nvGraphicFramePr>
        <p:xfrm>
          <a:off x="596033" y="974041"/>
          <a:ext cx="7951932" cy="473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713">
                  <a:extLst>
                    <a:ext uri="{9D8B030D-6E8A-4147-A177-3AD203B41FA5}">
                      <a16:colId xmlns:a16="http://schemas.microsoft.com/office/drawing/2014/main" val="971151046"/>
                    </a:ext>
                  </a:extLst>
                </a:gridCol>
                <a:gridCol w="2968493">
                  <a:extLst>
                    <a:ext uri="{9D8B030D-6E8A-4147-A177-3AD203B41FA5}">
                      <a16:colId xmlns:a16="http://schemas.microsoft.com/office/drawing/2014/main" val="3874898145"/>
                    </a:ext>
                  </a:extLst>
                </a:gridCol>
                <a:gridCol w="3137726">
                  <a:extLst>
                    <a:ext uri="{9D8B030D-6E8A-4147-A177-3AD203B41FA5}">
                      <a16:colId xmlns:a16="http://schemas.microsoft.com/office/drawing/2014/main" val="1862275537"/>
                    </a:ext>
                  </a:extLst>
                </a:gridCol>
              </a:tblGrid>
              <a:tr h="514831"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>
                          <a:effectLst/>
                        </a:rPr>
                        <a:t>Improved CHF (CHF </a:t>
                      </a:r>
                      <a:r>
                        <a:rPr lang="en-US" sz="1600" dirty="0" err="1">
                          <a:effectLst/>
                        </a:rPr>
                        <a:t>iliyoboreshwa</a:t>
                      </a:r>
                      <a:r>
                        <a:rPr lang="en-US" sz="1600" dirty="0">
                          <a:effectLst/>
                        </a:rPr>
                        <a:t>) – Dodoma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nl-BE" sz="1600" dirty="0" err="1">
                          <a:effectLst/>
                        </a:rPr>
                        <a:t>Improved</a:t>
                      </a:r>
                      <a:r>
                        <a:rPr lang="nl-BE" sz="1600" dirty="0">
                          <a:effectLst/>
                        </a:rPr>
                        <a:t> CHF (iCHF) – Kilimanjaro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53832"/>
                  </a:ext>
                </a:extLst>
              </a:tr>
              <a:tr h="908124"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nl-BE" sz="1600" dirty="0">
                          <a:effectLst/>
                        </a:rPr>
                        <a:t>Premium </a:t>
                      </a:r>
                      <a:r>
                        <a:rPr lang="nl-BE" sz="1600" dirty="0" err="1" smtClean="0">
                          <a:effectLst/>
                        </a:rPr>
                        <a:t>price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>
                          <a:effectLst/>
                        </a:rPr>
                        <a:t>10,000 TSH (5USD) per  household (max. 6 members) per year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>
                          <a:effectLst/>
                        </a:rPr>
                        <a:t>30,000 TSH (15USD) </a:t>
                      </a:r>
                      <a:r>
                        <a:rPr lang="en-US" sz="1600" dirty="0" smtClean="0">
                          <a:effectLst/>
                        </a:rPr>
                        <a:t>per household per </a:t>
                      </a:r>
                      <a:r>
                        <a:rPr lang="en-US" sz="1600" dirty="0">
                          <a:effectLst/>
                        </a:rPr>
                        <a:t>year 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3944114"/>
                  </a:ext>
                </a:extLst>
              </a:tr>
              <a:tr h="1029662"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nl-BE" sz="1600" dirty="0">
                          <a:effectLst/>
                        </a:rPr>
                        <a:t>Benefits package 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>
                          <a:effectLst/>
                        </a:rPr>
                        <a:t>Primary health care </a:t>
                      </a:r>
                      <a:r>
                        <a:rPr lang="en-US" sz="1600" dirty="0" smtClean="0">
                          <a:effectLst/>
                        </a:rPr>
                        <a:t>at any public facilities (dispensaries and health centers)  </a:t>
                      </a:r>
                      <a:r>
                        <a:rPr lang="en-US" sz="1600" dirty="0">
                          <a:effectLst/>
                        </a:rPr>
                        <a:t>within the region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>
                          <a:effectLst/>
                        </a:rPr>
                        <a:t>Primary health care with referral and hospitalization (up to 3 days) at two selected public and/or private facilities within the district. 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624498"/>
                  </a:ext>
                </a:extLst>
              </a:tr>
              <a:tr h="578093"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nl-BE" sz="1600">
                          <a:effectLst/>
                        </a:rPr>
                        <a:t>Reimbursement mechanism </a:t>
                      </a:r>
                      <a:endParaRPr lang="nl-BE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Claims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Capitation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177198"/>
                  </a:ext>
                </a:extLst>
              </a:tr>
              <a:tr h="1707546"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nl-BE" sz="1600" dirty="0" smtClean="0">
                          <a:effectLst/>
                        </a:rPr>
                        <a:t>Ownership/ Management 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>
                          <a:effectLst/>
                        </a:rPr>
                        <a:t>Owned and managed by </a:t>
                      </a:r>
                      <a:r>
                        <a:rPr lang="en-US" sz="1600" dirty="0" smtClean="0">
                          <a:effectLst/>
                        </a:rPr>
                        <a:t>local </a:t>
                      </a:r>
                      <a:r>
                        <a:rPr lang="en-US" sz="1600" dirty="0">
                          <a:effectLst/>
                        </a:rPr>
                        <a:t>government (district councils).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285750" marR="36195" indent="-285750">
                        <a:spcBef>
                          <a:spcPts val="285"/>
                        </a:spcBef>
                        <a:spcAft>
                          <a:spcPts val="285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600" i="1" dirty="0" smtClean="0">
                          <a:effectLst/>
                        </a:rPr>
                        <a:t>The</a:t>
                      </a:r>
                      <a:r>
                        <a:rPr lang="en-US" sz="1600" i="1" baseline="0" dirty="0" smtClean="0">
                          <a:effectLst/>
                        </a:rPr>
                        <a:t> redesigning process was supported by HPSS project. </a:t>
                      </a:r>
                      <a:endParaRPr lang="nl-BE" sz="1600" i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Co-managed </a:t>
                      </a:r>
                      <a:r>
                        <a:rPr lang="en-US" sz="1600" dirty="0">
                          <a:effectLst/>
                        </a:rPr>
                        <a:t>by </a:t>
                      </a:r>
                      <a:r>
                        <a:rPr lang="en-US" sz="1600" dirty="0" smtClean="0">
                          <a:effectLst/>
                        </a:rPr>
                        <a:t>NHIF </a:t>
                      </a:r>
                      <a:r>
                        <a:rPr lang="en-US" sz="1600" dirty="0">
                          <a:effectLst/>
                        </a:rPr>
                        <a:t>(managing finances), PharmAccess </a:t>
                      </a:r>
                      <a:r>
                        <a:rPr lang="en-US" sz="1600" dirty="0" smtClean="0">
                          <a:effectLst/>
                        </a:rPr>
                        <a:t>(provide </a:t>
                      </a:r>
                      <a:r>
                        <a:rPr lang="en-US" sz="1600" dirty="0">
                          <a:effectLst/>
                        </a:rPr>
                        <a:t>technical support) and district councils </a:t>
                      </a:r>
                      <a:r>
                        <a:rPr lang="en-US" sz="1600" dirty="0" smtClean="0">
                          <a:effectLst/>
                        </a:rPr>
                        <a:t>(conduct awareness campaigns and appoint enrollment officers through village governments).</a:t>
                      </a:r>
                      <a:endParaRPr lang="nl-B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16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9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36" y="301335"/>
            <a:ext cx="7998114" cy="7146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Case studies: 2 CHF pilots</a:t>
            </a:r>
            <a:endParaRPr lang="nl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4545"/>
            <a:ext cx="8488218" cy="4987637"/>
          </a:xfrm>
        </p:spPr>
        <p:txBody>
          <a:bodyPr>
            <a:normAutofit/>
          </a:bodyPr>
          <a:lstStyle/>
          <a:p>
            <a:r>
              <a:rPr lang="en-US" dirty="0" smtClean="0"/>
              <a:t>Increased awareness about health insurance </a:t>
            </a:r>
          </a:p>
          <a:p>
            <a:r>
              <a:rPr lang="en-US" b="1" dirty="0" smtClean="0"/>
              <a:t>Increased enrollment? </a:t>
            </a:r>
          </a:p>
          <a:p>
            <a:pPr lvl="1">
              <a:buFontTx/>
              <a:buChar char="-"/>
            </a:pPr>
            <a:r>
              <a:rPr lang="en-US" dirty="0"/>
              <a:t>Cumulative enrollment of about 20%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Dropouts remain a challenge (50%)</a:t>
            </a:r>
          </a:p>
          <a:p>
            <a:pPr lvl="1">
              <a:buFontTx/>
              <a:buChar char="-"/>
            </a:pPr>
            <a:r>
              <a:rPr lang="en-US" dirty="0" smtClean="0"/>
              <a:t>Actual enrollment below 10%</a:t>
            </a:r>
          </a:p>
          <a:p>
            <a:pPr lvl="1">
              <a:buFontTx/>
              <a:buChar char="-"/>
            </a:pPr>
            <a:r>
              <a:rPr lang="en-US" dirty="0"/>
              <a:t>Problems with government </a:t>
            </a:r>
            <a:r>
              <a:rPr lang="en-US" dirty="0" smtClean="0"/>
              <a:t>subsidies</a:t>
            </a:r>
          </a:p>
          <a:p>
            <a:r>
              <a:rPr lang="en-US" dirty="0" smtClean="0"/>
              <a:t>Introduction of </a:t>
            </a:r>
            <a:r>
              <a:rPr lang="en-US" b="1" dirty="0" smtClean="0"/>
              <a:t>quasi-mandatory elements</a:t>
            </a:r>
            <a:r>
              <a:rPr lang="en-US" dirty="0" smtClean="0"/>
              <a:t>:</a:t>
            </a:r>
          </a:p>
          <a:p>
            <a:pPr lvl="1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utomatic registration of cash transfer recipients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CHF-membership as prerequisite for access to health care in public facilities </a:t>
            </a:r>
          </a:p>
          <a:p>
            <a:pPr lvl="1">
              <a:buFontTx/>
              <a:buChar char="-"/>
            </a:pPr>
            <a:r>
              <a:rPr lang="en-US" dirty="0" smtClean="0"/>
              <a:t>Social pressure </a:t>
            </a:r>
            <a:r>
              <a:rPr lang="en-US" dirty="0"/>
              <a:t>t</a:t>
            </a:r>
            <a:r>
              <a:rPr lang="en-US" dirty="0" smtClean="0"/>
              <a:t>o enroll </a:t>
            </a:r>
            <a:r>
              <a:rPr lang="en-US" sz="2000" dirty="0" smtClean="0"/>
              <a:t>(from political leaders and local government authorities)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259772"/>
            <a:ext cx="8334375" cy="81972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Synthesis of case studies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349374"/>
            <a:ext cx="8334375" cy="460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CBHI integrated into national strategies for UHC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charset="0"/>
              </a:rPr>
              <a:t>Move away from genuine </a:t>
            </a:r>
            <a:r>
              <a:rPr lang="en-US" sz="2400" u="sng" dirty="0" smtClean="0">
                <a:latin typeface="Arial" charset="0"/>
              </a:rPr>
              <a:t>CB</a:t>
            </a:r>
            <a:r>
              <a:rPr lang="en-US" sz="2400" dirty="0" smtClean="0">
                <a:latin typeface="Arial" charset="0"/>
              </a:rPr>
              <a:t>HI?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</a:rPr>
              <a:t>Lack of </a:t>
            </a:r>
            <a:r>
              <a:rPr lang="en-US" sz="2400" dirty="0" smtClean="0"/>
              <a:t>government</a:t>
            </a:r>
            <a:r>
              <a:rPr lang="en-US" sz="2400" dirty="0" smtClean="0">
                <a:latin typeface="Arial" charset="0"/>
              </a:rPr>
              <a:t> support (despite promises)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latin typeface="Arial" charset="0"/>
                <a:sym typeface="Wingdings" panose="05000000000000000000" pitchFamily="2" charset="2"/>
              </a:rPr>
              <a:t> Continued importance of stable and autonomous 	     capacity for recruitment and revenue collection</a:t>
            </a:r>
            <a:endParaRPr lang="en-US" sz="2400" dirty="0" smtClean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</a:rPr>
              <a:t>BUT critical challenges remain due to:</a:t>
            </a:r>
          </a:p>
          <a:p>
            <a:pPr lvl="1">
              <a:buFontTx/>
              <a:buChar char="-"/>
            </a:pPr>
            <a:r>
              <a:rPr lang="en-US" sz="2000" dirty="0">
                <a:latin typeface="Arial" charset="0"/>
              </a:rPr>
              <a:t>Poverty; low and irregular </a:t>
            </a:r>
            <a:r>
              <a:rPr lang="en-US" sz="2000" dirty="0" smtClean="0">
                <a:latin typeface="Arial" charset="0"/>
              </a:rPr>
              <a:t>incomes 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Arial" charset="0"/>
              </a:rPr>
              <a:t>Geographical remoteness</a:t>
            </a:r>
            <a:endParaRPr lang="en-US" sz="2000" dirty="0"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sz="2000" dirty="0">
                <a:latin typeface="Arial" charset="0"/>
              </a:rPr>
              <a:t>Difficulties reaching particular target </a:t>
            </a:r>
            <a:r>
              <a:rPr lang="en-US" sz="2000" dirty="0" smtClean="0">
                <a:latin typeface="Arial" charset="0"/>
              </a:rPr>
              <a:t>groups</a:t>
            </a:r>
            <a:endParaRPr lang="en-US" sz="2000" dirty="0"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sz="2000" dirty="0">
                <a:latin typeface="Arial" charset="0"/>
              </a:rPr>
              <a:t>Diversity </a:t>
            </a:r>
            <a:r>
              <a:rPr lang="en-US" sz="2000" dirty="0" smtClean="0">
                <a:latin typeface="Arial" charset="0"/>
              </a:rPr>
              <a:t>in rural/informal </a:t>
            </a:r>
            <a:r>
              <a:rPr lang="en-US" sz="2000" dirty="0">
                <a:latin typeface="Arial" charset="0"/>
              </a:rPr>
              <a:t>economy </a:t>
            </a:r>
            <a:endParaRPr lang="en-US" sz="2000" dirty="0" smtClean="0"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sz="2000" dirty="0" smtClean="0"/>
              <a:t>Absence of decent health care services</a:t>
            </a:r>
            <a:endParaRPr 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322118"/>
            <a:ext cx="8334375" cy="7573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Arial" charset="0"/>
              </a:rPr>
              <a:t>Coping strategies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349374"/>
            <a:ext cx="8334375" cy="4608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Proactive recruitment strategies</a:t>
            </a:r>
          </a:p>
          <a:p>
            <a:r>
              <a:rPr lang="en-US" sz="2400" dirty="0" smtClean="0">
                <a:latin typeface="Arial" charset="0"/>
              </a:rPr>
              <a:t>Flexible enrollment and revenue collection:</a:t>
            </a:r>
          </a:p>
          <a:p>
            <a:pPr lvl="1"/>
            <a:r>
              <a:rPr lang="en-US" sz="2000" dirty="0" smtClean="0"/>
              <a:t>Alternative groups and </a:t>
            </a:r>
            <a:r>
              <a:rPr lang="en-US" sz="2000" dirty="0" err="1" smtClean="0"/>
              <a:t>indidivual</a:t>
            </a:r>
            <a:r>
              <a:rPr lang="en-US" sz="2000" dirty="0" smtClean="0"/>
              <a:t> enrolment</a:t>
            </a:r>
          </a:p>
          <a:p>
            <a:pPr lvl="1"/>
            <a:r>
              <a:rPr lang="en-US" sz="2000" dirty="0" smtClean="0">
                <a:latin typeface="Arial" charset="0"/>
              </a:rPr>
              <a:t>Payment in installments</a:t>
            </a:r>
          </a:p>
          <a:p>
            <a:pPr lvl="1"/>
            <a:r>
              <a:rPr lang="en-US" sz="2000" dirty="0" smtClean="0"/>
              <a:t>Mobile payments</a:t>
            </a:r>
            <a:endParaRPr lang="en-US" sz="2000" dirty="0" smtClean="0">
              <a:latin typeface="Arial" charset="0"/>
            </a:endParaRPr>
          </a:p>
          <a:p>
            <a:r>
              <a:rPr lang="en-US" sz="2400" dirty="0" err="1" smtClean="0">
                <a:latin typeface="Arial" charset="0"/>
              </a:rPr>
              <a:t>Deconcentration</a:t>
            </a:r>
            <a:r>
              <a:rPr lang="en-US" sz="2400" dirty="0" smtClean="0">
                <a:latin typeface="Arial" charset="0"/>
              </a:rPr>
              <a:t> of recruitment and collection</a:t>
            </a:r>
          </a:p>
          <a:p>
            <a:pPr marL="0" indent="0">
              <a:buNone/>
            </a:pPr>
            <a:endParaRPr lang="en-US" b="1" dirty="0" smtClean="0">
              <a:latin typeface="Arial" charset="0"/>
            </a:endParaRPr>
          </a:p>
          <a:p>
            <a:pPr marL="0" indent="0">
              <a:buNone/>
            </a:pPr>
            <a:endParaRPr lang="en-US" b="1" dirty="0" smtClean="0">
              <a:latin typeface="Arial" charset="0"/>
            </a:endParaRPr>
          </a:p>
          <a:p>
            <a:pPr>
              <a:buFontTx/>
              <a:buChar char="-"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17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38" t="29783" r="40933" b="4178"/>
          <a:stretch/>
        </p:blipFill>
        <p:spPr>
          <a:xfrm>
            <a:off x="2376000" y="3816069"/>
            <a:ext cx="4268455" cy="22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1405"/>
          </a:xfrm>
        </p:spPr>
        <p:txBody>
          <a:bodyPr/>
          <a:lstStyle/>
          <a:p>
            <a:pPr algn="ctr"/>
            <a:r>
              <a:rPr lang="en-US" dirty="0" smtClean="0"/>
              <a:t>Coping strategies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7301"/>
            <a:ext cx="7886700" cy="459278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Professionalization: reliance on trained (and salaried?) staff</a:t>
            </a:r>
            <a:r>
              <a:rPr lang="en-US" sz="2600" b="1" dirty="0" smtClean="0"/>
              <a:t> </a:t>
            </a:r>
          </a:p>
          <a:p>
            <a:r>
              <a:rPr lang="en-US" sz="2600" dirty="0"/>
              <a:t>‘</a:t>
            </a:r>
            <a:r>
              <a:rPr lang="en-US" sz="2600" dirty="0" err="1"/>
              <a:t>Couplage</a:t>
            </a:r>
            <a:r>
              <a:rPr lang="en-US" sz="2600" dirty="0"/>
              <a:t>’: </a:t>
            </a:r>
            <a:r>
              <a:rPr lang="en-US" sz="2600" dirty="0" smtClean="0"/>
              <a:t>couple health care to other </a:t>
            </a:r>
            <a:r>
              <a:rPr lang="en-US" sz="2600" dirty="0"/>
              <a:t>services </a:t>
            </a:r>
            <a:endParaRPr lang="en-US" sz="2600" dirty="0" smtClean="0"/>
          </a:p>
          <a:p>
            <a:r>
              <a:rPr lang="en-US" sz="2600" dirty="0" smtClean="0"/>
              <a:t>Work through local </a:t>
            </a:r>
            <a:r>
              <a:rPr lang="en-US" sz="2600" dirty="0"/>
              <a:t>social </a:t>
            </a:r>
            <a:r>
              <a:rPr lang="en-US" sz="2600" dirty="0" smtClean="0"/>
              <a:t>networks</a:t>
            </a:r>
            <a:endParaRPr lang="en-US" sz="2400" dirty="0"/>
          </a:p>
          <a:p>
            <a:r>
              <a:rPr lang="en-US" sz="2600" dirty="0" smtClean="0">
                <a:latin typeface="Arial" charset="0"/>
              </a:rPr>
              <a:t>Mobilize support from politicians </a:t>
            </a:r>
            <a:endParaRPr lang="en-US" sz="26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>
                <a:latin typeface="Arial" charset="0"/>
              </a:rPr>
              <a:t>BUT </a:t>
            </a:r>
            <a:r>
              <a:rPr lang="en-US" sz="2600" dirty="0" err="1" smtClean="0">
                <a:latin typeface="Arial" charset="0"/>
              </a:rPr>
              <a:t>instrumentalization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42" y="3614272"/>
            <a:ext cx="3355814" cy="22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actors?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7600" cy="1350000"/>
          </a:xfrm>
        </p:spPr>
        <p:txBody>
          <a:bodyPr/>
          <a:lstStyle/>
          <a:p>
            <a:r>
              <a:rPr lang="nl-NL" dirty="0" err="1" smtClean="0"/>
              <a:t>Recommendations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critical</a:t>
            </a:r>
            <a:r>
              <a:rPr lang="nl-NL" dirty="0" smtClean="0"/>
              <a:t> </a:t>
            </a:r>
            <a:r>
              <a:rPr lang="nl-NL" dirty="0" err="1" smtClean="0"/>
              <a:t>reflections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9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Contributory social protection for the informal economy?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The coverage gap in the informal economy</a:t>
            </a:r>
          </a:p>
          <a:p>
            <a:pPr marL="514350" indent="-514350">
              <a:buAutoNum type="arabicParenBoth"/>
            </a:pPr>
            <a:r>
              <a:rPr lang="en-US" dirty="0" smtClean="0"/>
              <a:t>Case studies: CBHI in Senegal and Tanzania</a:t>
            </a:r>
          </a:p>
          <a:p>
            <a:pPr marL="514350" indent="-514350">
              <a:buAutoNum type="arabicParenBoth"/>
            </a:pPr>
            <a:r>
              <a:rPr lang="en-US" dirty="0" smtClean="0"/>
              <a:t>What role for external actors? Recommendations and critical reflections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5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Recommendations</a:t>
            </a:r>
            <a:endParaRPr lang="nl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4105"/>
            <a:ext cx="8078932" cy="4589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(1) Targeted technical and financial support </a:t>
            </a:r>
            <a:r>
              <a:rPr lang="en-US" dirty="0" smtClean="0"/>
              <a:t>for more effective (professional?) recruitment and revenue collection</a:t>
            </a:r>
            <a:r>
              <a:rPr lang="en-US" sz="2100" dirty="0" smtClean="0"/>
              <a:t> </a:t>
            </a:r>
            <a:endParaRPr lang="en-US" sz="2100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(2) Politically smart interventions </a:t>
            </a:r>
            <a:r>
              <a:rPr lang="en-US" dirty="0" smtClean="0"/>
              <a:t>that mobilize political support while minimizing risk of </a:t>
            </a:r>
            <a:r>
              <a:rPr lang="en-US" dirty="0" err="1" smtClean="0"/>
              <a:t>instrumentalization</a:t>
            </a:r>
            <a:endParaRPr lang="en-US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b="1" dirty="0" smtClean="0"/>
              <a:t>(3) Develop comprehensive approach that:</a:t>
            </a:r>
          </a:p>
          <a:p>
            <a:pPr marL="685800" lvl="2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Looks at supply side</a:t>
            </a:r>
            <a:endParaRPr lang="en-US" sz="2400" dirty="0"/>
          </a:p>
          <a:p>
            <a:pPr marL="685800" lvl="2">
              <a:spcBef>
                <a:spcPts val="1000"/>
              </a:spcBef>
              <a:buFontTx/>
              <a:buChar char="-"/>
            </a:pPr>
            <a:r>
              <a:rPr lang="en-US" sz="2400" dirty="0" smtClean="0"/>
              <a:t>Minimizes fragmentation </a:t>
            </a:r>
            <a:r>
              <a:rPr lang="en-US" sz="2400" dirty="0"/>
              <a:t>in social (health) </a:t>
            </a:r>
            <a:r>
              <a:rPr lang="en-US" sz="2400" dirty="0" smtClean="0"/>
              <a:t>protection</a:t>
            </a: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Participatory planning- and assessment tool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9295"/>
            <a:ext cx="7886700" cy="4311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nl-B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00" y="994779"/>
            <a:ext cx="5042531" cy="52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External support and fragmentation</a:t>
            </a:r>
            <a:endParaRPr lang="nl-B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0501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9265"/>
          <a:stretch/>
        </p:blipFill>
        <p:spPr>
          <a:xfrm>
            <a:off x="114301" y="1463730"/>
            <a:ext cx="8873836" cy="34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43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External support and fragmentation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9483"/>
            <a:ext cx="7886700" cy="489094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Senegal</a:t>
            </a:r>
            <a:r>
              <a:rPr lang="en-US" sz="2400" dirty="0" smtClean="0"/>
              <a:t>: Belgian actors supporting both approaches</a:t>
            </a:r>
            <a:r>
              <a:rPr lang="nl-BE" sz="2400" b="1" dirty="0"/>
              <a:t> </a:t>
            </a:r>
            <a:r>
              <a:rPr lang="nl-BE" sz="2400" dirty="0" smtClean="0"/>
              <a:t>(</a:t>
            </a:r>
            <a:r>
              <a:rPr lang="nl-BE" sz="2400" dirty="0" err="1" smtClean="0"/>
              <a:t>mutuelles</a:t>
            </a:r>
            <a:r>
              <a:rPr lang="nl-BE" sz="2400" dirty="0" smtClean="0"/>
              <a:t> </a:t>
            </a:r>
            <a:r>
              <a:rPr lang="nl-BE" sz="2400" dirty="0" err="1" smtClean="0"/>
              <a:t>vs</a:t>
            </a:r>
            <a:r>
              <a:rPr lang="nl-BE" sz="2400" dirty="0" smtClean="0"/>
              <a:t> UDAM) </a:t>
            </a:r>
          </a:p>
          <a:p>
            <a:r>
              <a:rPr lang="en-US" sz="2400" b="1" dirty="0" smtClean="0"/>
              <a:t>Tanzania: </a:t>
            </a:r>
            <a:r>
              <a:rPr lang="en-US" sz="2400" dirty="0" smtClean="0"/>
              <a:t>different (competing?) pilots supported by different external actors</a:t>
            </a:r>
          </a:p>
          <a:p>
            <a:r>
              <a:rPr lang="en-US" sz="2400" dirty="0" smtClean="0"/>
              <a:t>Is there room for a ‘</a:t>
            </a:r>
            <a:r>
              <a:rPr lang="en-US" sz="2400" b="1" dirty="0" smtClean="0"/>
              <a:t>rational approach</a:t>
            </a:r>
            <a:r>
              <a:rPr lang="en-US" sz="2400" dirty="0" smtClean="0"/>
              <a:t>’ that builds on combined strengths of both approaches? </a:t>
            </a:r>
          </a:p>
          <a:p>
            <a:r>
              <a:rPr lang="en-US" sz="2400" dirty="0" smtClean="0"/>
              <a:t>What could such an approach look like? </a:t>
            </a:r>
          </a:p>
          <a:p>
            <a:r>
              <a:rPr lang="en-US" sz="2400" dirty="0" smtClean="0"/>
              <a:t>How can different stakeholders contribute to its implementation?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1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0458" y="2509200"/>
            <a:ext cx="5448693" cy="1188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THANK YOU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Coverage</a:t>
            </a:r>
            <a:r>
              <a:rPr lang="nl-NL" dirty="0" smtClean="0"/>
              <a:t> Gap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7600" cy="1350000"/>
          </a:xfrm>
        </p:spPr>
        <p:txBody>
          <a:bodyPr/>
          <a:lstStyle/>
          <a:p>
            <a:r>
              <a:rPr lang="nl-NL" dirty="0" smtClean="0"/>
              <a:t>(The </a:t>
            </a:r>
            <a:r>
              <a:rPr lang="nl-NL" dirty="0" err="1" smtClean="0"/>
              <a:t>lack</a:t>
            </a:r>
            <a:r>
              <a:rPr lang="nl-NL" dirty="0" smtClean="0"/>
              <a:t> of)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protection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informal</a:t>
            </a:r>
            <a:r>
              <a:rPr lang="nl-NL" dirty="0" smtClean="0"/>
              <a:t> </a:t>
            </a:r>
            <a:r>
              <a:rPr lang="nl-NL" dirty="0" err="1" smtClean="0"/>
              <a:t>economy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coverage gap</a:t>
            </a:r>
            <a:endParaRPr lang="nl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8" y="1323643"/>
            <a:ext cx="8334001" cy="460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ILO (2018): 70% of global workforce is part of informal economy</a:t>
            </a:r>
          </a:p>
          <a:p>
            <a:r>
              <a:rPr lang="en-US" sz="2400" b="1" dirty="0" smtClean="0"/>
              <a:t>Coverage gap: </a:t>
            </a:r>
            <a:r>
              <a:rPr lang="en-US" sz="2400" dirty="0" smtClean="0"/>
              <a:t>people in informal economy remain largely excluded from statutory social (health) protection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Clear obstacle on the road towards UHC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51" y="3492696"/>
            <a:ext cx="1692564" cy="1692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6668" y="3800369"/>
            <a:ext cx="606254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SDG target 3.8: </a:t>
            </a:r>
            <a:r>
              <a:rPr lang="en-US" sz="1600" dirty="0"/>
              <a:t>Achieve universal health coverage, including financial risk protection, access to quality essential health-care services and access to safe, effective, quality and affordable essential medicines and vaccines for all.</a:t>
            </a:r>
          </a:p>
        </p:txBody>
      </p:sp>
    </p:spTree>
    <p:extLst>
      <p:ext uri="{BB962C8B-B14F-4D97-AF65-F5344CB8AC3E}">
        <p14:creationId xmlns:p14="http://schemas.microsoft.com/office/powerpoint/2010/main" val="28186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290944"/>
            <a:ext cx="8334375" cy="7885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latin typeface="Arial" charset="0"/>
              </a:rPr>
              <a:t>Closing the coverage gap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246908"/>
            <a:ext cx="8334375" cy="4644225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charset="0"/>
              </a:rPr>
              <a:t>Focus on </a:t>
            </a:r>
            <a:r>
              <a:rPr lang="en-US" sz="2400" b="1" dirty="0" smtClean="0">
                <a:latin typeface="Arial" charset="0"/>
              </a:rPr>
              <a:t>non-contributory schemes </a:t>
            </a:r>
          </a:p>
          <a:p>
            <a:pPr marL="0" indent="0" eaLnBrk="1" hangingPunct="1">
              <a:buNone/>
            </a:pPr>
            <a:r>
              <a:rPr lang="en-US" sz="2400" dirty="0"/>
              <a:t>	</a:t>
            </a:r>
            <a:r>
              <a:rPr lang="en-US" sz="2400" dirty="0" smtClean="0">
                <a:latin typeface="Arial" charset="0"/>
              </a:rPr>
              <a:t>BUT limitations due to: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Limited fiscal revenues</a:t>
            </a:r>
            <a:endParaRPr lang="en-US" dirty="0" smtClean="0"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Administrative challenges</a:t>
            </a:r>
            <a:endParaRPr lang="en-US" dirty="0" smtClean="0"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charset="0"/>
              </a:rPr>
              <a:t>Lack of political support</a:t>
            </a:r>
          </a:p>
          <a:p>
            <a:pPr marL="457200" lvl="1" indent="0">
              <a:buNone/>
            </a:pPr>
            <a:endParaRPr lang="en-US" sz="20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What role for </a:t>
            </a:r>
            <a:r>
              <a:rPr lang="en-US" sz="2400" b="1" dirty="0" smtClean="0">
                <a:latin typeface="Arial" charset="0"/>
              </a:rPr>
              <a:t>contributory social protection </a:t>
            </a:r>
            <a:r>
              <a:rPr lang="en-US" sz="2400" dirty="0" smtClean="0">
                <a:latin typeface="Arial" charset="0"/>
              </a:rPr>
              <a:t>that mobilizes resources from within the informal economy?</a:t>
            </a:r>
            <a:endParaRPr lang="en-US" dirty="0"/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charset="0"/>
              </a:rPr>
              <a:t>How can we reach out to the informal economy?</a:t>
            </a: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5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53" y="928041"/>
            <a:ext cx="2693672" cy="24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3" y="365127"/>
            <a:ext cx="8245349" cy="7233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Reaching out to the informal economy: challenges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205345"/>
            <a:ext cx="8334000" cy="47526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Poverty, low </a:t>
            </a:r>
            <a:r>
              <a:rPr lang="en-US" sz="2400" dirty="0">
                <a:latin typeface="Arial" charset="0"/>
              </a:rPr>
              <a:t>and irregular </a:t>
            </a:r>
            <a:r>
              <a:rPr lang="en-US" sz="2400" dirty="0" smtClean="0">
                <a:latin typeface="Arial" charset="0"/>
              </a:rPr>
              <a:t>incomes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Diversity </a:t>
            </a:r>
            <a:r>
              <a:rPr lang="en-US" sz="2400" dirty="0" smtClean="0">
                <a:latin typeface="Arial" charset="0"/>
                <a:sym typeface="Wingdings" panose="05000000000000000000" pitchFamily="2" charset="2"/>
              </a:rPr>
              <a:t> different needs and concerns</a:t>
            </a:r>
          </a:p>
          <a:p>
            <a:pPr marL="0" indent="0">
              <a:buNone/>
            </a:pPr>
            <a:endParaRPr lang="en-US" sz="2400" dirty="0">
              <a:latin typeface="Arial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Lack of clear </a:t>
            </a:r>
            <a:r>
              <a:rPr lang="en-US" sz="2400" dirty="0" smtClean="0">
                <a:latin typeface="Arial" charset="0"/>
              </a:rPr>
              <a:t>representation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Arial" charset="0"/>
                <a:sym typeface="Wingdings" panose="05000000000000000000" pitchFamily="2" charset="2"/>
              </a:rPr>
              <a:t>Lack of support from employers</a:t>
            </a:r>
          </a:p>
          <a:p>
            <a:r>
              <a:rPr lang="en-US" sz="2400" dirty="0" smtClean="0">
                <a:latin typeface="Arial" charset="0"/>
                <a:sym typeface="Wingdings" panose="05000000000000000000" pitchFamily="2" charset="2"/>
              </a:rPr>
              <a:t>Informal systems of social protection</a:t>
            </a:r>
          </a:p>
          <a:p>
            <a:pPr marL="0" indent="0">
              <a:buNone/>
            </a:pPr>
            <a:endParaRPr lang="en-US" sz="2400" dirty="0">
              <a:latin typeface="Arial" charset="0"/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14" y="2321020"/>
            <a:ext cx="7938365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Case studies: CBHI in Senegal </a:t>
            </a:r>
            <a:r>
              <a:rPr lang="nl-NL" sz="4800" dirty="0" err="1" smtClean="0"/>
              <a:t>and</a:t>
            </a:r>
            <a:r>
              <a:rPr lang="nl-NL" sz="4800" dirty="0" smtClean="0"/>
              <a:t> Tanzania</a:t>
            </a:r>
            <a:endParaRPr lang="nl-NL" sz="4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7600" cy="1350000"/>
          </a:xfrm>
        </p:spPr>
        <p:txBody>
          <a:bodyPr>
            <a:normAutofit/>
          </a:bodyPr>
          <a:lstStyle/>
          <a:p>
            <a:r>
              <a:rPr lang="en-US" i="1" dirty="0" smtClean="0">
                <a:sym typeface="Wingdings" panose="05000000000000000000" pitchFamily="2" charset="2"/>
              </a:rPr>
              <a:t>How </a:t>
            </a:r>
            <a:r>
              <a:rPr lang="en-US" i="1" dirty="0">
                <a:sym typeface="Wingdings" panose="05000000000000000000" pitchFamily="2" charset="2"/>
              </a:rPr>
              <a:t>do </a:t>
            </a:r>
            <a:r>
              <a:rPr lang="en-US" i="1" dirty="0" smtClean="0">
                <a:sym typeface="Wingdings" panose="05000000000000000000" pitchFamily="2" charset="2"/>
              </a:rPr>
              <a:t>CBHI-schemes reach </a:t>
            </a:r>
            <a:r>
              <a:rPr lang="en-US" i="1" dirty="0">
                <a:sym typeface="Wingdings" panose="05000000000000000000" pitchFamily="2" charset="2"/>
              </a:rPr>
              <a:t>out to their target </a:t>
            </a:r>
            <a:r>
              <a:rPr lang="en-US" i="1" dirty="0" smtClean="0">
                <a:sym typeface="Wingdings" panose="05000000000000000000" pitchFamily="2" charset="2"/>
              </a:rPr>
              <a:t>population – the </a:t>
            </a:r>
            <a:r>
              <a:rPr lang="en-US" i="1" dirty="0">
                <a:sym typeface="Wingdings" panose="05000000000000000000" pitchFamily="2" charset="2"/>
              </a:rPr>
              <a:t>rural poor and people in the informal economy?</a:t>
            </a: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38" y="484205"/>
            <a:ext cx="3505827" cy="2337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75" y="484205"/>
            <a:ext cx="3512213" cy="23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Arial" charset="0"/>
              </a:rPr>
              <a:t>Community-Based Health Insurance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079500"/>
            <a:ext cx="8334375" cy="487787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</a:rPr>
              <a:t>Key </a:t>
            </a:r>
            <a:r>
              <a:rPr lang="en-US" b="1" dirty="0" smtClean="0">
                <a:latin typeface="Arial" charset="0"/>
              </a:rPr>
              <a:t>characteristics</a:t>
            </a:r>
            <a:r>
              <a:rPr lang="en-US" dirty="0" smtClean="0">
                <a:latin typeface="Arial" charset="0"/>
              </a:rPr>
              <a:t>:</a:t>
            </a:r>
            <a:endParaRPr lang="en-US" dirty="0"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dirty="0">
                <a:latin typeface="Arial" charset="0"/>
              </a:rPr>
              <a:t>Prepayment schemes that pool health risks at community level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Arial" charset="0"/>
              </a:rPr>
              <a:t>Relies (at </a:t>
            </a:r>
            <a:r>
              <a:rPr lang="en-US" dirty="0">
                <a:latin typeface="Arial" charset="0"/>
              </a:rPr>
              <a:t>least in </a:t>
            </a:r>
            <a:r>
              <a:rPr lang="en-US" dirty="0" smtClean="0">
                <a:latin typeface="Arial" charset="0"/>
              </a:rPr>
              <a:t>part) </a:t>
            </a:r>
            <a:r>
              <a:rPr lang="en-US" dirty="0">
                <a:latin typeface="Arial" charset="0"/>
              </a:rPr>
              <a:t>on membership contributions</a:t>
            </a:r>
          </a:p>
          <a:p>
            <a:pPr lvl="1">
              <a:buFontTx/>
              <a:buChar char="-"/>
            </a:pPr>
            <a:r>
              <a:rPr lang="en-US" dirty="0">
                <a:latin typeface="Arial" charset="0"/>
              </a:rPr>
              <a:t>Voluntary membership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Arial" charset="0"/>
              </a:rPr>
              <a:t>Not-for-profit</a:t>
            </a:r>
          </a:p>
          <a:p>
            <a:pPr lvl="1">
              <a:buFontTx/>
              <a:buChar char="-"/>
            </a:pPr>
            <a:r>
              <a:rPr lang="en-US" dirty="0" smtClean="0"/>
              <a:t>Typically target rural/informal economy</a:t>
            </a:r>
          </a:p>
          <a:p>
            <a:r>
              <a:rPr lang="en-US" dirty="0" smtClean="0"/>
              <a:t>Challenges with regards to enrolment and revenue collection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b="1" i="1" dirty="0" smtClean="0">
                <a:sym typeface="Wingdings" panose="05000000000000000000" pitchFamily="2" charset="2"/>
              </a:rPr>
              <a:t>How </a:t>
            </a:r>
            <a:r>
              <a:rPr lang="en-US" b="1" i="1" dirty="0">
                <a:sym typeface="Wingdings" panose="05000000000000000000" pitchFamily="2" charset="2"/>
              </a:rPr>
              <a:t>do CBHI-schemes </a:t>
            </a:r>
            <a:r>
              <a:rPr lang="en-US" b="1" i="1" dirty="0" smtClean="0">
                <a:sym typeface="Wingdings" panose="05000000000000000000" pitchFamily="2" charset="2"/>
              </a:rPr>
              <a:t>deal with challenges </a:t>
            </a:r>
            <a:r>
              <a:rPr lang="en-US" b="1" i="1" dirty="0">
                <a:sym typeface="Wingdings" panose="05000000000000000000" pitchFamily="2" charset="2"/>
              </a:rPr>
              <a:t>in the </a:t>
            </a:r>
            <a:r>
              <a:rPr lang="en-US" b="1" i="1" dirty="0" smtClean="0">
                <a:sym typeface="Wingdings" panose="05000000000000000000" pitchFamily="2" charset="2"/>
              </a:rPr>
              <a:t>field </a:t>
            </a:r>
            <a:r>
              <a:rPr lang="en-US" b="1" i="1" dirty="0">
                <a:sym typeface="Wingdings" panose="05000000000000000000" pitchFamily="2" charset="2"/>
              </a:rPr>
              <a:t>of recruitment and revenue </a:t>
            </a:r>
            <a:r>
              <a:rPr lang="en-US" b="1" i="1" dirty="0" smtClean="0">
                <a:sym typeface="Wingdings" panose="05000000000000000000" pitchFamily="2" charset="2"/>
              </a:rPr>
              <a:t>collection?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5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9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Case 1: Senegal</a:t>
            </a:r>
          </a:p>
        </p:txBody>
      </p:sp>
      <p:sp>
        <p:nvSpPr>
          <p:cNvPr id="12291" name="Tijdelijke aanduiding voor inhoud 10"/>
          <p:cNvSpPr>
            <a:spLocks noGrp="1"/>
          </p:cNvSpPr>
          <p:nvPr>
            <p:ph idx="1"/>
          </p:nvPr>
        </p:nvSpPr>
        <p:spPr>
          <a:xfrm>
            <a:off x="539750" y="1209964"/>
            <a:ext cx="8334375" cy="47474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charset="0"/>
              </a:rPr>
              <a:t>Long history of CBHI (</a:t>
            </a:r>
            <a:r>
              <a:rPr lang="en-US" sz="2600" dirty="0" err="1"/>
              <a:t>M</a:t>
            </a:r>
            <a:r>
              <a:rPr lang="en-US" sz="2600" dirty="0" err="1" smtClean="0">
                <a:latin typeface="Arial" charset="0"/>
              </a:rPr>
              <a:t>utuelles</a:t>
            </a:r>
            <a:r>
              <a:rPr lang="en-US" sz="2600" dirty="0" smtClean="0">
                <a:latin typeface="Arial" charset="0"/>
              </a:rPr>
              <a:t> de santé)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Long history of Belgian support for CBHI</a:t>
            </a:r>
            <a:endParaRPr lang="en-US" sz="2600" dirty="0" smtClean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Arial" charset="0"/>
              </a:rPr>
              <a:t>Macky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Sall</a:t>
            </a:r>
            <a:r>
              <a:rPr lang="en-US" sz="2600" dirty="0" smtClean="0">
                <a:latin typeface="Arial" charset="0"/>
              </a:rPr>
              <a:t> (2012): “Achieve UHC by 2022” </a:t>
            </a:r>
          </a:p>
          <a:p>
            <a:pPr marL="0" indent="0">
              <a:buNone/>
            </a:pPr>
            <a:r>
              <a:rPr lang="en-US" sz="2600" dirty="0" smtClean="0">
                <a:latin typeface="Arial" charset="0"/>
                <a:sym typeface="Wingdings" panose="05000000000000000000" pitchFamily="2" charset="2"/>
              </a:rPr>
              <a:t> CBHI as key instrument for reaching out to </a:t>
            </a:r>
            <a:r>
              <a:rPr lang="en-US" sz="2600" i="1" dirty="0" smtClean="0">
                <a:latin typeface="Arial" charset="0"/>
                <a:sym typeface="Wingdings" panose="05000000000000000000" pitchFamily="2" charset="2"/>
              </a:rPr>
              <a:t>‘le monde rural et le </a:t>
            </a:r>
            <a:r>
              <a:rPr lang="en-US" sz="2600" i="1" dirty="0" err="1" smtClean="0">
                <a:latin typeface="Arial" charset="0"/>
                <a:sym typeface="Wingdings" panose="05000000000000000000" pitchFamily="2" charset="2"/>
              </a:rPr>
              <a:t>secteur</a:t>
            </a:r>
            <a:r>
              <a:rPr lang="en-US" sz="2600" i="1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sz="2600" i="1" dirty="0" err="1" smtClean="0">
                <a:latin typeface="Arial" charset="0"/>
                <a:sym typeface="Wingdings" panose="05000000000000000000" pitchFamily="2" charset="2"/>
              </a:rPr>
              <a:t>informel</a:t>
            </a:r>
            <a:r>
              <a:rPr lang="en-US" sz="2600" dirty="0" smtClean="0">
                <a:latin typeface="Arial" charset="0"/>
                <a:sym typeface="Wingdings" panose="05000000000000000000" pitchFamily="2" charset="2"/>
              </a:rPr>
              <a:t>’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Arial" charset="0"/>
                <a:sym typeface="Wingdings" panose="05000000000000000000" pitchFamily="2" charset="2"/>
              </a:rPr>
              <a:t>Government subsidies 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Arial" charset="0"/>
                <a:sym typeface="Wingdings" panose="05000000000000000000" pitchFamily="2" charset="2"/>
              </a:rPr>
              <a:t>Complex 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institutional architecture </a:t>
            </a:r>
            <a:endParaRPr lang="en-US" sz="2200" dirty="0" smtClean="0">
              <a:latin typeface="Arial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>
                <a:latin typeface="Arial" charset="0"/>
                <a:sym typeface="Wingdings" panose="05000000000000000000" pitchFamily="2" charset="2"/>
              </a:rPr>
              <a:t>that 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revolves around </a:t>
            </a:r>
            <a:r>
              <a:rPr lang="en-US" sz="2200" dirty="0" err="1">
                <a:latin typeface="Arial" charset="0"/>
                <a:sym typeface="Wingdings" panose="05000000000000000000" pitchFamily="2" charset="2"/>
              </a:rPr>
              <a:t>mutuelles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 de </a:t>
            </a:r>
            <a:endParaRPr lang="en-US" sz="2200" dirty="0" smtClean="0">
              <a:latin typeface="Arial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>
                <a:latin typeface="Arial" charset="0"/>
                <a:sym typeface="Wingdings" panose="05000000000000000000" pitchFamily="2" charset="2"/>
              </a:rPr>
              <a:t>base </a:t>
            </a:r>
            <a:r>
              <a:rPr lang="en-US" sz="2200" dirty="0">
                <a:latin typeface="Arial" charset="0"/>
                <a:sym typeface="Wingdings" panose="05000000000000000000" pitchFamily="2" charset="2"/>
              </a:rPr>
              <a:t>(1 per commune</a:t>
            </a:r>
            <a:r>
              <a:rPr lang="en-US" sz="2200" dirty="0" smtClean="0">
                <a:latin typeface="Arial" charset="0"/>
                <a:sym typeface="Wingdings" panose="05000000000000000000" pitchFamily="2" charset="2"/>
              </a:rPr>
              <a:t>)</a:t>
            </a: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294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12293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C848-CBFF-4944-BA3F-E9C3DF8C098F}" type="slidenum">
              <a:rPr lang="nl-NL"/>
              <a:pPr/>
              <a:t>9</a:t>
            </a:fld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74" y="3169228"/>
            <a:ext cx="3042517" cy="20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EN.pptx" id="{E7AD562D-E971-429A-BB17-0B4DB131281E}" vid="{1ACD07B9-B1C6-4801-B408-847E06DD37D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PPT_EN</Template>
  <TotalTime>934</TotalTime>
  <Words>1400</Words>
  <Application>Microsoft Office PowerPoint</Application>
  <PresentationFormat>On-screen Show (4:3)</PresentationFormat>
  <Paragraphs>260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Wingdings</vt:lpstr>
      <vt:lpstr>Office-thema</vt:lpstr>
      <vt:lpstr>Contributory social protection for the informal economy?</vt:lpstr>
      <vt:lpstr>Contributory social protection for the informal economy?</vt:lpstr>
      <vt:lpstr>The Coverage Gap</vt:lpstr>
      <vt:lpstr>The coverage gap</vt:lpstr>
      <vt:lpstr>Closing the coverage gap</vt:lpstr>
      <vt:lpstr>Reaching out to the informal economy: challenges</vt:lpstr>
      <vt:lpstr>Case studies: CBHI in Senegal and Tanzania</vt:lpstr>
      <vt:lpstr>Community-Based Health Insurance</vt:lpstr>
      <vt:lpstr>Case 1: Senegal</vt:lpstr>
      <vt:lpstr>Case 1: Senegal</vt:lpstr>
      <vt:lpstr>Case 1: Senegal</vt:lpstr>
      <vt:lpstr>Case 2: Tanzania</vt:lpstr>
      <vt:lpstr>Case 2: Tanzania</vt:lpstr>
      <vt:lpstr>Case studies of 2 CHF-pilots</vt:lpstr>
      <vt:lpstr>Case studies: 2 CHF pilots</vt:lpstr>
      <vt:lpstr>Synthesis of case studies</vt:lpstr>
      <vt:lpstr>Coping strategies</vt:lpstr>
      <vt:lpstr>Coping strategies</vt:lpstr>
      <vt:lpstr>What role for external actors?</vt:lpstr>
      <vt:lpstr>Recommendations</vt:lpstr>
      <vt:lpstr>Participatory planning- and assessment tool</vt:lpstr>
      <vt:lpstr>External support and fragmentation</vt:lpstr>
      <vt:lpstr>External support and fragmentation</vt:lpstr>
      <vt:lpstr>THANK YOU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Contributory social protection for the informal economy</dc:title>
  <dc:creator>Boris Verbrugge</dc:creator>
  <cp:lastModifiedBy>Boris Verbrugge</cp:lastModifiedBy>
  <cp:revision>59</cp:revision>
  <dcterms:created xsi:type="dcterms:W3CDTF">2018-11-05T09:46:47Z</dcterms:created>
  <dcterms:modified xsi:type="dcterms:W3CDTF">2018-11-28T07:11:16Z</dcterms:modified>
</cp:coreProperties>
</file>